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21" r:id="rId36"/>
    <p:sldId id="322" r:id="rId37"/>
    <p:sldId id="323" r:id="rId38"/>
    <p:sldId id="289" r:id="rId39"/>
    <p:sldId id="290" r:id="rId40"/>
    <p:sldId id="291" r:id="rId41"/>
    <p:sldId id="292" r:id="rId42"/>
    <p:sldId id="325" r:id="rId43"/>
    <p:sldId id="324" r:id="rId44"/>
    <p:sldId id="326" r:id="rId45"/>
    <p:sldId id="293" r:id="rId46"/>
    <p:sldId id="294" r:id="rId47"/>
    <p:sldId id="327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28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</p:sldIdLst>
  <p:sldSz cx="9144000" cy="5143500" type="screen16x9"/>
  <p:notesSz cx="6858000" cy="9144000"/>
  <p:embeddedFontLst>
    <p:embeddedFont>
      <p:font typeface="PT Serif" panose="020A0603040505020204" pitchFamily="18" charset="77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iDiLetPLmrGzMqfI0p1dX6ULTa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>
        <p:scale>
          <a:sx n="140" d="100"/>
          <a:sy n="140" d="100"/>
        </p:scale>
        <p:origin x="1456" y="1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14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f7bc62a2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df7bc62a2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f7bc62a2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df7bc62a2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f7bc62a2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df7bc62a2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f7bc62a2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2df7bc62a2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df7bc62a2d_0_8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f7bc62a2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df7bc62a2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858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2392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60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f7bc62a2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df7bc62a2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fdd4b4e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2dfdd4b4e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dfdd4b4e27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f7bc62a2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df7bc62a2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0380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3212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003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f7bc62a2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df7bc62a2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f7bc62a2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df7bc62a2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f7bc62a2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df7bc62a2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899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f7bc62a2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2df7bc62a2d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8681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f7bc62a2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g2df7bc62a2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f7bc62a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2df7bc62a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f7bc62a2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df7bc62a2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f7bc62a2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2df7bc62a2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f7bc62a2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2df7bc62a2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df7bc62a2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df7bc62a2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df7bc62a2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2df7bc62a2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f93a54b2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df93a54b2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f93a54b2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df93a54b2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df7bc62a2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df7bc62a2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f93a54b2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df93a54b2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625" y="0"/>
            <a:ext cx="844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9"/>
          <p:cNvSpPr txBox="1">
            <a:spLocks noGrp="1"/>
          </p:cNvSpPr>
          <p:nvPr>
            <p:ph type="ctrTitle"/>
          </p:nvPr>
        </p:nvSpPr>
        <p:spPr>
          <a:xfrm>
            <a:off x="370541" y="1553615"/>
            <a:ext cx="6577106" cy="151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9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19483" marR="0" lvl="0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9483" marR="0" lvl="1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9483" marR="0" lvl="2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83" marR="0" lvl="3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483" marR="0" lvl="4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483" marR="0" lvl="5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483" marR="0" lvl="6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9483" marR="0" lvl="7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9483" marR="0" lvl="8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9483" lvl="0" indent="0" algn="r" rtl="0">
              <a:spcBef>
                <a:spcPts val="38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MAIN_POI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50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50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(Light)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EEEEE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6" name="Google Shape;26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  <a:defRPr>
                <a:solidFill>
                  <a:srgbClr val="161E2D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○"/>
              <a:defRPr>
                <a:solidFill>
                  <a:srgbClr val="161E2D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■"/>
              <a:defRPr>
                <a:solidFill>
                  <a:srgbClr val="161E2D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●"/>
              <a:defRPr>
                <a:solidFill>
                  <a:srgbClr val="161E2D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○"/>
              <a:defRPr>
                <a:solidFill>
                  <a:srgbClr val="161E2D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■"/>
              <a:defRPr>
                <a:solidFill>
                  <a:srgbClr val="161E2D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●"/>
              <a:defRPr>
                <a:solidFill>
                  <a:srgbClr val="161E2D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○"/>
              <a:defRPr>
                <a:solidFill>
                  <a:srgbClr val="161E2D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■"/>
              <a:defRPr>
                <a:solidFill>
                  <a:srgbClr val="161E2D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51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51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4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52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52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53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53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54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54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55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55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(Dark)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56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56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61E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erif"/>
              <a:buNone/>
              <a:defRPr sz="2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docs.aws.amazon.com/lambda/latest/operatorguide/profile-function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519099" y="2648387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-US" sz="4000"/>
              <a:t>Optimizing Your AWS Bill: Strategies for Reducing Costs and Maximizing ROI</a:t>
            </a:r>
            <a:endParaRPr sz="4000"/>
          </a:p>
        </p:txBody>
      </p:sp>
      <p:pic>
        <p:nvPicPr>
          <p:cNvPr id="68" name="Google Shape;68;p1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7254" y="253366"/>
            <a:ext cx="5272855" cy="185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600"/>
              <a:t>Review by Tag</a:t>
            </a:r>
            <a:endParaRPr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t="21291" r="2" b="26408"/>
          <a:stretch/>
        </p:blipFill>
        <p:spPr>
          <a:xfrm>
            <a:off x="311700" y="1208225"/>
            <a:ext cx="8520600" cy="326440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l="67803" t="21291" r="2" b="26408"/>
          <a:stretch/>
        </p:blipFill>
        <p:spPr>
          <a:xfrm>
            <a:off x="2441857" y="543252"/>
            <a:ext cx="4260286" cy="405699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089837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71" y="1678613"/>
            <a:ext cx="8851257" cy="223343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0" name="Google Shape;160;p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T Serif"/>
              <a:buNone/>
            </a:pPr>
            <a:r>
              <a:rPr lang="en-US" sz="2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Anomaly Detection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Monitoring and Reporting</a:t>
            </a:r>
            <a:endParaRPr sz="4000"/>
          </a:p>
        </p:txBody>
      </p:sp>
      <p:grpSp>
        <p:nvGrpSpPr>
          <p:cNvPr id="166" name="Google Shape;166;p9"/>
          <p:cNvGrpSpPr/>
          <p:nvPr/>
        </p:nvGrpSpPr>
        <p:grpSpPr>
          <a:xfrm>
            <a:off x="313699" y="1824649"/>
            <a:ext cx="8516601" cy="1498770"/>
            <a:chOff x="1999" y="885107"/>
            <a:chExt cx="8516601" cy="1498770"/>
          </a:xfrm>
        </p:grpSpPr>
        <p:sp>
          <p:nvSpPr>
            <p:cNvPr id="167" name="Google Shape;167;p9"/>
            <p:cNvSpPr/>
            <p:nvPr/>
          </p:nvSpPr>
          <p:spPr>
            <a:xfrm>
              <a:off x="412887" y="885107"/>
              <a:ext cx="672363" cy="67236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999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9" name="Google Shape;169;p9"/>
            <p:cNvSpPr txBox="1"/>
            <p:nvPr/>
          </p:nvSpPr>
          <p:spPr>
            <a:xfrm>
              <a:off x="1999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Cost Explorer</a:t>
              </a:r>
              <a:endParaRPr sz="200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68503" y="885107"/>
              <a:ext cx="672363" cy="67236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757614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72" name="Google Shape;172;p9"/>
            <p:cNvSpPr txBox="1"/>
            <p:nvPr/>
          </p:nvSpPr>
          <p:spPr>
            <a:xfrm>
              <a:off x="1855794" y="1786277"/>
              <a:ext cx="1297779" cy="5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Reporting </a:t>
              </a:r>
              <a:endParaRPr sz="2000" dirty="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924118" y="885107"/>
              <a:ext cx="672363" cy="67236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513229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75" name="Google Shape;175;p9"/>
            <p:cNvSpPr txBox="1"/>
            <p:nvPr/>
          </p:nvSpPr>
          <p:spPr>
            <a:xfrm>
              <a:off x="3718650" y="1781671"/>
              <a:ext cx="10833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Data Exports</a:t>
              </a:r>
              <a:endParaRPr sz="2000" dirty="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679733" y="885107"/>
              <a:ext cx="672363" cy="67236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268844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78" name="Google Shape;178;p9"/>
            <p:cNvSpPr txBox="1"/>
            <p:nvPr/>
          </p:nvSpPr>
          <p:spPr>
            <a:xfrm>
              <a:off x="5268844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Anomaly Monitors</a:t>
              </a:r>
              <a:endParaRPr sz="200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7435348" y="885107"/>
              <a:ext cx="672363" cy="67236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7024460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81" name="Google Shape;181;p9"/>
            <p:cNvSpPr txBox="1"/>
            <p:nvPr/>
          </p:nvSpPr>
          <p:spPr>
            <a:xfrm>
              <a:off x="7024460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T</a:t>
              </a:r>
              <a:r>
                <a:rPr lang="en-US" sz="2000" i="0" u="none" strike="noStrike" cap="none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hreshold </a:t>
              </a:r>
              <a:r>
                <a:rPr lang="en-US" sz="20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A</a:t>
              </a:r>
              <a:r>
                <a:rPr lang="en-US" sz="2000" i="0" u="none" strike="noStrike" cap="none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lerts</a:t>
              </a:r>
              <a:endParaRPr sz="2000"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ctrTitle"/>
          </p:nvPr>
        </p:nvSpPr>
        <p:spPr>
          <a:xfrm>
            <a:off x="232195" y="-35543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Compute Savings</a:t>
            </a:r>
            <a:endParaRPr sz="4000"/>
          </a:p>
        </p:txBody>
      </p:sp>
      <p:sp>
        <p:nvSpPr>
          <p:cNvPr id="187" name="Google Shape;187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8" name="Google Shape;188;p10" descr="Illuminated server room panel"/>
          <p:cNvPicPr preferRelativeResize="0"/>
          <p:nvPr/>
        </p:nvPicPr>
        <p:blipFill rotWithShape="1">
          <a:blip r:embed="rId3">
            <a:alphaModFix/>
          </a:blip>
          <a:srcRect t="31631" r="2" b="10974"/>
          <a:stretch/>
        </p:blipFill>
        <p:spPr>
          <a:xfrm>
            <a:off x="311700" y="1208225"/>
            <a:ext cx="8520600" cy="326440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1" descr="Fish in a bowl with a fish i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90014"/>
            <a:ext cx="7772400" cy="406971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4468" y="130654"/>
            <a:ext cx="3570614" cy="44457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187325" y="1303499"/>
            <a:ext cx="4885500" cy="21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Provides Right Sizing Recommendations</a:t>
            </a:r>
            <a:endParaRPr sz="18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EC2</a:t>
            </a:r>
            <a:endParaRPr sz="18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ECS</a:t>
            </a:r>
            <a:endParaRPr sz="18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Lambda</a:t>
            </a:r>
            <a:endParaRPr sz="1800" dirty="0"/>
          </a:p>
        </p:txBody>
      </p:sp>
      <p:sp>
        <p:nvSpPr>
          <p:cNvPr id="200" name="Google Shape;200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50727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Compute Optimizer</a:t>
            </a:r>
            <a:endParaRPr sz="4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13" y="214550"/>
            <a:ext cx="8305974" cy="4250000"/>
          </a:xfrm>
          <a:prstGeom prst="rect">
            <a:avLst/>
          </a:prstGeom>
          <a:noFill/>
          <a:ln>
            <a:noFill/>
          </a:ln>
          <a:effectLst>
            <a:outerShdw blurRad="342900" dist="114300" dir="2700000" algn="bl" rotWithShape="0">
              <a:srgbClr val="002373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555368" y="270925"/>
            <a:ext cx="8033264" cy="83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-US" sz="4000" dirty="0"/>
              <a:t>Instance Considerations</a:t>
            </a:r>
            <a:endParaRPr sz="4000" dirty="0"/>
          </a:p>
        </p:txBody>
      </p:sp>
      <p:sp>
        <p:nvSpPr>
          <p:cNvPr id="211" name="Google Shape;211;p14"/>
          <p:cNvSpPr txBox="1"/>
          <p:nvPr/>
        </p:nvSpPr>
        <p:spPr>
          <a:xfrm>
            <a:off x="348736" y="1284514"/>
            <a:ext cx="8033264" cy="295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+mj-lt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Generation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+mj-lt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Family</a:t>
            </a:r>
            <a:endParaRPr sz="1800" dirty="0"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+mj-lt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</a:t>
            </a:r>
            <a:r>
              <a:rPr lang="en-US" sz="18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ize</a:t>
            </a:r>
            <a:endParaRPr sz="1800" dirty="0"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+mj-lt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Purchasing Option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12" name="Google Shape;2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575" y="1231350"/>
            <a:ext cx="5236800" cy="36412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f7bc62a2d_0_18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3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800" dirty="0"/>
              <a:t>Unlimited Mode (t*) Considerations</a:t>
            </a:r>
            <a:endParaRPr sz="3800" dirty="0"/>
          </a:p>
        </p:txBody>
      </p:sp>
      <p:pic>
        <p:nvPicPr>
          <p:cNvPr id="218" name="Google Shape;218;g2df7bc62a2d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00" y="1284462"/>
            <a:ext cx="8654602" cy="27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>
            <a:spLocks noGrp="1"/>
          </p:cNvSpPr>
          <p:nvPr>
            <p:ph type="ctrTitle"/>
          </p:nvPr>
        </p:nvSpPr>
        <p:spPr>
          <a:xfrm>
            <a:off x="630936" y="192024"/>
            <a:ext cx="7879842" cy="76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Introductions</a:t>
            </a:r>
            <a:endParaRPr sz="4000" dirty="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598250" y="2036950"/>
            <a:ext cx="223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Arial"/>
              <a:buNone/>
            </a:pPr>
            <a:r>
              <a:rPr lang="en-US" sz="264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Trent Nielsen</a:t>
            </a:r>
            <a:endParaRPr sz="3000" i="0" u="none" strike="noStrike" cap="none" dirty="0">
              <a:solidFill>
                <a:schemeClr val="lt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335024" y="2036950"/>
            <a:ext cx="2679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Arial"/>
              <a:buNone/>
            </a:pPr>
            <a:r>
              <a:rPr lang="en-US" sz="2640" i="0" u="none" strike="noStrike" cap="none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Justin Wheeler</a:t>
            </a:r>
            <a:endParaRPr sz="3000" i="0" u="none" strike="noStrike" cap="none">
              <a:solidFill>
                <a:schemeClr val="lt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358851" y="3127300"/>
            <a:ext cx="347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Enterprise Architect @ PXG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Independent Cloud Consultant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AWS User Group Leader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78" name="Google Shape;78;p2" descr="A person smiling at the camera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36" y="1989668"/>
            <a:ext cx="817202" cy="82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 descr="A person with glasses and be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085" y="1989668"/>
            <a:ext cx="788264" cy="83063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 txBox="1"/>
          <p:nvPr/>
        </p:nvSpPr>
        <p:spPr>
          <a:xfrm>
            <a:off x="4327300" y="3098500"/>
            <a:ext cx="46791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Senior Software Developer @ Bravo LT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  <a:r>
              <a:rPr lang="en-US" sz="2000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x AWS Certified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AWS Community Builder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AWS User Group Leader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81" name="Google Shape;81;p2" descr="A blue and white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5029" y="2415906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 txBox="1"/>
          <p:nvPr/>
        </p:nvSpPr>
        <p:spPr>
          <a:xfrm>
            <a:off x="5506479" y="2430322"/>
            <a:ext cx="198375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  wheeleruniverse</a:t>
            </a:r>
            <a:endParaRPr dirty="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 uiExpand="1" build="allAtOnce"/>
      <p:bldP spid="80" grpId="0" uiExpand="1" build="allAtOnce"/>
      <p:bldP spid="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df7bc62a2d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62" y="894487"/>
            <a:ext cx="8521274" cy="3354525"/>
          </a:xfrm>
          <a:prstGeom prst="rect">
            <a:avLst/>
          </a:prstGeom>
          <a:noFill/>
          <a:ln w="19050" cap="flat" cmpd="sng">
            <a:solidFill>
              <a:srgbClr val="F9FA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g2df7bc62a2d_0_172"/>
          <p:cNvSpPr txBox="1"/>
          <p:nvPr/>
        </p:nvSpPr>
        <p:spPr>
          <a:xfrm>
            <a:off x="3959850" y="4672075"/>
            <a:ext cx="122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https://ec2.shop/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25" name="Google Shape;225;g2df7bc62a2d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875" y="447275"/>
            <a:ext cx="4742525" cy="808800"/>
          </a:xfrm>
          <a:prstGeom prst="rect">
            <a:avLst/>
          </a:prstGeom>
          <a:noFill/>
          <a:ln w="19050" cap="flat" cmpd="sng">
            <a:solidFill>
              <a:srgbClr val="F9FA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265500" y="387108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 b="0" i="0" u="none" strike="noStrike" cap="none">
                <a:latin typeface="PT Serif"/>
                <a:ea typeface="PT Serif"/>
                <a:cs typeface="PT Serif"/>
                <a:sym typeface="PT Serif"/>
              </a:rPr>
              <a:t>EBS Right Sizing</a:t>
            </a:r>
            <a:endParaRPr sz="4000"/>
          </a:p>
        </p:txBody>
      </p:sp>
      <p:sp>
        <p:nvSpPr>
          <p:cNvPr id="231" name="Google Shape;231;p15"/>
          <p:cNvSpPr txBox="1"/>
          <p:nvPr/>
        </p:nvSpPr>
        <p:spPr>
          <a:xfrm>
            <a:off x="4710150" y="1275600"/>
            <a:ext cx="42540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Evaluate storage requirements</a:t>
            </a:r>
            <a:endParaRPr sz="1800" dirty="0"/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Evaluate storage utilization</a:t>
            </a:r>
            <a:endParaRPr sz="1800" dirty="0"/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Evaluate storage types</a:t>
            </a:r>
            <a:endParaRPr sz="1800" dirty="0"/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Evaluate alternative store</a:t>
            </a:r>
            <a:endParaRPr sz="1800" dirty="0"/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Review backups</a:t>
            </a:r>
            <a:endParaRPr sz="1800" dirty="0"/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01" y="2017175"/>
            <a:ext cx="3722797" cy="24970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>
            <a:spLocks noGrp="1"/>
          </p:cNvSpPr>
          <p:nvPr>
            <p:ph type="title"/>
          </p:nvPr>
        </p:nvSpPr>
        <p:spPr>
          <a:xfrm>
            <a:off x="276386" y="3843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Downsizing</a:t>
            </a:r>
            <a:r>
              <a:rPr lang="en-US" b="0" i="0" u="none" strike="noStrike" cap="none" dirty="0"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-US" dirty="0"/>
              <a:t>Non Prod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ubTitle" idx="1"/>
          </p:nvPr>
        </p:nvSpPr>
        <p:spPr>
          <a:xfrm>
            <a:off x="276386" y="195420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Don’t Pay 24x7</a:t>
            </a:r>
            <a:endParaRPr i="1" dirty="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for 8x5 Requirements</a:t>
            </a:r>
            <a:endParaRPr i="1" dirty="0"/>
          </a:p>
        </p:txBody>
      </p:sp>
      <p:sp>
        <p:nvSpPr>
          <p:cNvPr id="239" name="Google Shape;239;p16"/>
          <p:cNvSpPr txBox="1"/>
          <p:nvPr/>
        </p:nvSpPr>
        <p:spPr>
          <a:xfrm>
            <a:off x="4475018" y="423150"/>
            <a:ext cx="4668982" cy="15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182">
              <a:lnSpc>
                <a:spcPct val="150000"/>
              </a:lnSpc>
              <a:buClr>
                <a:srgbClr val="161E2D"/>
              </a:buClr>
              <a:buSzPct val="100000"/>
              <a:buFont typeface="PT Serif"/>
              <a:buChar char="●"/>
            </a:pPr>
            <a:r>
              <a:rPr lang="en-US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Consider Burstable Types</a:t>
            </a:r>
            <a:r>
              <a:rPr lang="en-US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 for </a:t>
            </a:r>
            <a:r>
              <a:rPr lang="en-US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Long-Lived Instances</a:t>
            </a:r>
          </a:p>
          <a:p>
            <a:pPr marL="457200" indent="-317182">
              <a:lnSpc>
                <a:spcPct val="150000"/>
              </a:lnSpc>
              <a:buClr>
                <a:srgbClr val="161E2D"/>
              </a:buClr>
              <a:buSzPct val="100000"/>
              <a:buFont typeface="PT Serif"/>
              <a:buChar char="●"/>
            </a:pPr>
            <a:r>
              <a:rPr lang="en-US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Consider Spot Instances</a:t>
            </a:r>
          </a:p>
          <a:p>
            <a:pPr marL="457200" indent="-317182">
              <a:lnSpc>
                <a:spcPct val="150000"/>
              </a:lnSpc>
              <a:buClr>
                <a:srgbClr val="161E2D"/>
              </a:buClr>
              <a:buSzPct val="100000"/>
              <a:buFont typeface="PT Serif"/>
              <a:buChar char="●"/>
            </a:pPr>
            <a:r>
              <a:rPr lang="en-US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Scale </a:t>
            </a:r>
            <a:r>
              <a:rPr lang="en-US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Auto Scaling Groups</a:t>
            </a:r>
            <a:r>
              <a:rPr lang="en-US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 to 0</a:t>
            </a:r>
            <a:endParaRPr dirty="0"/>
          </a:p>
        </p:txBody>
      </p:sp>
      <p:sp>
        <p:nvSpPr>
          <p:cNvPr id="240" name="Google Shape;240;p16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/>
          </a:blip>
          <a:srcRect t="24494"/>
          <a:stretch/>
        </p:blipFill>
        <p:spPr>
          <a:xfrm>
            <a:off x="5468231" y="1907112"/>
            <a:ext cx="2682555" cy="2564375"/>
          </a:xfrm>
          <a:prstGeom prst="rect">
            <a:avLst/>
          </a:prstGeom>
          <a:noFill/>
          <a:ln w="9525" cap="flat" cmpd="sng">
            <a:solidFill>
              <a:srgbClr val="161E2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>
            <a:spLocks noGrp="1"/>
          </p:cNvSpPr>
          <p:nvPr>
            <p:ph type="title"/>
          </p:nvPr>
        </p:nvSpPr>
        <p:spPr>
          <a:xfrm>
            <a:off x="90525" y="520675"/>
            <a:ext cx="44169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800" dirty="0"/>
              <a:t>Turn Off Non Prod</a:t>
            </a:r>
            <a:endParaRPr sz="3800" dirty="0"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1"/>
          </p:nvPr>
        </p:nvSpPr>
        <p:spPr>
          <a:xfrm>
            <a:off x="276386" y="27476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You can shut them off but….</a:t>
            </a:r>
            <a:endParaRPr i="1" dirty="0"/>
          </a:p>
        </p:txBody>
      </p:sp>
      <p:sp>
        <p:nvSpPr>
          <p:cNvPr id="248" name="Google Shape;248;p17"/>
          <p:cNvSpPr txBox="1"/>
          <p:nvPr/>
        </p:nvSpPr>
        <p:spPr>
          <a:xfrm>
            <a:off x="4766150" y="192247"/>
            <a:ext cx="4045200" cy="25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Long-Lived Instance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 Updates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18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Avoid 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T</a:t>
            </a: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ombstones</a:t>
            </a:r>
            <a:endParaRPr sz="1800" b="0" i="0" u="none" strike="noStrike" cap="none" dirty="0">
              <a:solidFill>
                <a:srgbClr val="161E2D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18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Patch 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V</a:t>
            </a: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ulnerabilities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161E2D"/>
              </a:buClr>
              <a:buSzPts val="18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Consider 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O</a:t>
            </a: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ther 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T</a:t>
            </a: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eams</a:t>
            </a:r>
            <a:endParaRPr sz="1800" b="0" i="0" u="none" strike="noStrike" cap="none" dirty="0">
              <a:solidFill>
                <a:srgbClr val="161E2D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5618" y="2289520"/>
            <a:ext cx="2658341" cy="2677656"/>
          </a:xfrm>
          <a:prstGeom prst="rect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" name="Google Shape;2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587" y="1709330"/>
            <a:ext cx="1146775" cy="11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build="p"/>
      <p:bldP spid="248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>
            <a:spLocks noGrp="1"/>
          </p:cNvSpPr>
          <p:nvPr>
            <p:ph type="title"/>
          </p:nvPr>
        </p:nvSpPr>
        <p:spPr>
          <a:xfrm>
            <a:off x="577335" y="109715"/>
            <a:ext cx="7793779" cy="8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-US" sz="4000"/>
              <a:t>Stop Running Windows!</a:t>
            </a:r>
            <a:endParaRPr sz="4000"/>
          </a:p>
        </p:txBody>
      </p:sp>
      <p:pic>
        <p:nvPicPr>
          <p:cNvPr id="257" name="Google Shape;25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75" y="1295351"/>
            <a:ext cx="3407600" cy="22022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2526" y="1296845"/>
            <a:ext cx="3407600" cy="219925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9" name="Google Shape;259;p18"/>
          <p:cNvSpPr txBox="1"/>
          <p:nvPr/>
        </p:nvSpPr>
        <p:spPr>
          <a:xfrm>
            <a:off x="4103915" y="2035680"/>
            <a:ext cx="1023257" cy="8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T Serif"/>
              <a:buNone/>
            </a:pPr>
            <a:r>
              <a:rPr lang="en-US" sz="9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=</a:t>
            </a:r>
            <a:endParaRPr sz="9600"/>
          </a:p>
        </p:txBody>
      </p:sp>
      <p:sp>
        <p:nvSpPr>
          <p:cNvPr id="260" name="Google Shape;260;p18"/>
          <p:cNvSpPr txBox="1"/>
          <p:nvPr/>
        </p:nvSpPr>
        <p:spPr>
          <a:xfrm>
            <a:off x="871250" y="3711284"/>
            <a:ext cx="7793779" cy="8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23"/>
              <a:buFont typeface="PT Serif"/>
              <a:buNone/>
            </a:pPr>
            <a:r>
              <a:rPr lang="en-US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Instances are</a:t>
            </a:r>
            <a:r>
              <a:rPr lang="en-US" sz="3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~3x </a:t>
            </a:r>
            <a:r>
              <a:rPr lang="en-US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more than Linux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f7bc62a2d_1_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Dedicated Hosts and Instances</a:t>
            </a:r>
            <a:endParaRPr sz="4000"/>
          </a:p>
        </p:txBody>
      </p:sp>
      <p:pic>
        <p:nvPicPr>
          <p:cNvPr id="266" name="Google Shape;266;g2df7bc62a2d_1_41"/>
          <p:cNvPicPr preferRelativeResize="0"/>
          <p:nvPr/>
        </p:nvPicPr>
        <p:blipFill rotWithShape="1">
          <a:blip r:embed="rId3">
            <a:alphaModFix/>
          </a:blip>
          <a:srcRect l="12019" t="14391" r="15004" b="4845"/>
          <a:stretch/>
        </p:blipFill>
        <p:spPr>
          <a:xfrm>
            <a:off x="2406375" y="2160125"/>
            <a:ext cx="4249901" cy="26454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7" name="Google Shape;267;g2df7bc62a2d_1_41"/>
          <p:cNvSpPr txBox="1">
            <a:spLocks noGrp="1"/>
          </p:cNvSpPr>
          <p:nvPr>
            <p:ph type="title"/>
          </p:nvPr>
        </p:nvSpPr>
        <p:spPr>
          <a:xfrm>
            <a:off x="4226100" y="1426650"/>
            <a:ext cx="22707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Mac Instances</a:t>
            </a:r>
            <a:endParaRPr sz="2000"/>
          </a:p>
        </p:txBody>
      </p:sp>
      <p:sp>
        <p:nvSpPr>
          <p:cNvPr id="268" name="Google Shape;268;g2df7bc62a2d_1_41"/>
          <p:cNvSpPr txBox="1">
            <a:spLocks noGrp="1"/>
          </p:cNvSpPr>
          <p:nvPr>
            <p:ph type="title"/>
          </p:nvPr>
        </p:nvSpPr>
        <p:spPr>
          <a:xfrm>
            <a:off x="311700" y="1426650"/>
            <a:ext cx="20319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 dirty="0"/>
              <a:t>✓ Compliance</a:t>
            </a:r>
            <a:endParaRPr sz="2000" dirty="0"/>
          </a:p>
        </p:txBody>
      </p:sp>
      <p:sp>
        <p:nvSpPr>
          <p:cNvPr id="269" name="Google Shape;269;g2df7bc62a2d_1_41"/>
          <p:cNvSpPr txBox="1">
            <a:spLocks noGrp="1"/>
          </p:cNvSpPr>
          <p:nvPr>
            <p:ph type="title"/>
          </p:nvPr>
        </p:nvSpPr>
        <p:spPr>
          <a:xfrm>
            <a:off x="2343600" y="1426650"/>
            <a:ext cx="1882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Licensing</a:t>
            </a:r>
            <a:endParaRPr sz="2000"/>
          </a:p>
        </p:txBody>
      </p:sp>
      <p:sp>
        <p:nvSpPr>
          <p:cNvPr id="270" name="Google Shape;270;g2df7bc62a2d_1_41"/>
          <p:cNvSpPr txBox="1">
            <a:spLocks noGrp="1"/>
          </p:cNvSpPr>
          <p:nvPr>
            <p:ph type="title"/>
          </p:nvPr>
        </p:nvSpPr>
        <p:spPr>
          <a:xfrm>
            <a:off x="6496800" y="1426650"/>
            <a:ext cx="2487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 sz="2000"/>
              <a:t>✓ Hardware Isolation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  <p:bldP spid="268" grpId="0"/>
      <p:bldP spid="269" grpId="0"/>
      <p:bldP spid="2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9" descr="Circuit boa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991" y="932541"/>
            <a:ext cx="4286096" cy="286088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6" name="Google Shape;276;p19"/>
          <p:cNvSpPr txBox="1">
            <a:spLocks noGrp="1"/>
          </p:cNvSpPr>
          <p:nvPr>
            <p:ph type="title"/>
          </p:nvPr>
        </p:nvSpPr>
        <p:spPr>
          <a:xfrm>
            <a:off x="1301014" y="76161"/>
            <a:ext cx="6367800" cy="89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br>
              <a:rPr lang="en-US" sz="4000" dirty="0"/>
            </a:br>
            <a:r>
              <a:rPr lang="en-US" sz="4000" dirty="0"/>
              <a:t>Try ARM Workloads</a:t>
            </a:r>
            <a:br>
              <a:rPr lang="en-US" sz="4000" dirty="0"/>
            </a:br>
            <a:endParaRPr sz="4000" dirty="0"/>
          </a:p>
        </p:txBody>
      </p:sp>
      <p:sp>
        <p:nvSpPr>
          <p:cNvPr id="277" name="Google Shape;277;p19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"/>
          <p:cNvSpPr txBox="1"/>
          <p:nvPr/>
        </p:nvSpPr>
        <p:spPr>
          <a:xfrm>
            <a:off x="1388100" y="3755571"/>
            <a:ext cx="6367800" cy="89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T Serif"/>
              <a:buNone/>
            </a:pPr>
            <a:r>
              <a:rPr lang="en-US" sz="28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20 to 30% Cheaper</a:t>
            </a:r>
            <a:endParaRPr sz="2800" dirty="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>
            <a:spLocks noGrp="1"/>
          </p:cNvSpPr>
          <p:nvPr>
            <p:ph type="title"/>
          </p:nvPr>
        </p:nvSpPr>
        <p:spPr>
          <a:xfrm>
            <a:off x="311700" y="192472"/>
            <a:ext cx="8520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000"/>
              <a:t>Stop Running EC2!</a:t>
            </a:r>
            <a:endParaRPr sz="4000"/>
          </a:p>
        </p:txBody>
      </p:sp>
      <p:pic>
        <p:nvPicPr>
          <p:cNvPr id="284" name="Google Shape;284;p20" descr="A white hexagon on an orang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284" y="2369347"/>
            <a:ext cx="1421446" cy="142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0"/>
          <p:cNvSpPr txBox="1">
            <a:spLocks noGrp="1"/>
          </p:cNvSpPr>
          <p:nvPr>
            <p:ph type="title"/>
          </p:nvPr>
        </p:nvSpPr>
        <p:spPr>
          <a:xfrm>
            <a:off x="77400" y="1118149"/>
            <a:ext cx="9066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3000" i="1" dirty="0"/>
              <a:t>Up to 2x the Cost of Other Options</a:t>
            </a:r>
            <a:endParaRPr sz="3000" i="1" dirty="0"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/>
          </p:nvPr>
        </p:nvSpPr>
        <p:spPr>
          <a:xfrm>
            <a:off x="3861400" y="3790800"/>
            <a:ext cx="1421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400" dirty="0"/>
              <a:t>ECS</a:t>
            </a:r>
            <a:endParaRPr sz="2400" dirty="0"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/>
          </p:nvPr>
        </p:nvSpPr>
        <p:spPr>
          <a:xfrm>
            <a:off x="6583000" y="3790800"/>
            <a:ext cx="1421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400"/>
              <a:t>Lambda</a:t>
            </a:r>
            <a:endParaRPr sz="2400"/>
          </a:p>
        </p:txBody>
      </p:sp>
      <p:pic>
        <p:nvPicPr>
          <p:cNvPr id="295" name="Google Shape;2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000" y="2369363"/>
            <a:ext cx="1421399" cy="14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white line on orange background&#10;&#10;Description automatically generated">
            <a:extLst>
              <a:ext uri="{FF2B5EF4-FFF2-40B4-BE49-F238E27FC236}">
                <a16:creationId xmlns:a16="http://schemas.microsoft.com/office/drawing/2014/main" id="{48D492BE-142C-AE9C-AB88-BD2BECCF0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55" y="2369316"/>
            <a:ext cx="1421446" cy="1421446"/>
          </a:xfrm>
          <a:prstGeom prst="rect">
            <a:avLst/>
          </a:prstGeom>
        </p:spPr>
      </p:pic>
      <p:sp>
        <p:nvSpPr>
          <p:cNvPr id="11" name="Google Shape;293;p20">
            <a:extLst>
              <a:ext uri="{FF2B5EF4-FFF2-40B4-BE49-F238E27FC236}">
                <a16:creationId xmlns:a16="http://schemas.microsoft.com/office/drawing/2014/main" id="{61FE0854-33F9-684C-8F8B-FFC4AA0778A3}"/>
              </a:ext>
            </a:extLst>
          </p:cNvPr>
          <p:cNvSpPr txBox="1">
            <a:spLocks/>
          </p:cNvSpPr>
          <p:nvPr/>
        </p:nvSpPr>
        <p:spPr>
          <a:xfrm>
            <a:off x="1134414" y="3790800"/>
            <a:ext cx="1421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T Serif"/>
              <a:buNone/>
              <a:defRPr sz="120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EC2</a:t>
            </a:r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00A22BDB-53E7-3116-B464-8E2E68B94778}"/>
              </a:ext>
            </a:extLst>
          </p:cNvPr>
          <p:cNvSpPr/>
          <p:nvPr/>
        </p:nvSpPr>
        <p:spPr>
          <a:xfrm>
            <a:off x="564954" y="1599893"/>
            <a:ext cx="2560320" cy="2855407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9" name="Google Shape;289;p20" descr="A stack of money with wing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39278" y="2121358"/>
            <a:ext cx="1024087" cy="102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89;p20" descr="A stack of money with wings&#10;&#10;Description automatically generated">
            <a:extLst>
              <a:ext uri="{FF2B5EF4-FFF2-40B4-BE49-F238E27FC236}">
                <a16:creationId xmlns:a16="http://schemas.microsoft.com/office/drawing/2014/main" id="{7D1B8CEE-449D-9676-D2AB-66D33E5428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441" y="2979448"/>
            <a:ext cx="1024087" cy="102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89;p20" descr="A stack of money with wings&#10;&#10;Description automatically generated">
            <a:extLst>
              <a:ext uri="{FF2B5EF4-FFF2-40B4-BE49-F238E27FC236}">
                <a16:creationId xmlns:a16="http://schemas.microsoft.com/office/drawing/2014/main" id="{99642E83-B821-FA54-DA11-622AF5BE270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9144" y="2931077"/>
            <a:ext cx="1024087" cy="102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  <p:bldP spid="293" grpId="0"/>
      <p:bldP spid="294" grpId="0"/>
      <p:bldP spid="11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4815325" y="3607875"/>
            <a:ext cx="4017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400"/>
              <a:t>Bursty Workloads</a:t>
            </a:r>
            <a:endParaRPr sz="2400"/>
          </a:p>
        </p:txBody>
      </p:sp>
      <p:sp>
        <p:nvSpPr>
          <p:cNvPr id="301" name="Google Shape;301;p21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1" descr="Stopwat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039" y="1248301"/>
            <a:ext cx="4016973" cy="235958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3" name="Google Shape;303;p21" descr="Fireworks in night sky"/>
          <p:cNvPicPr preferRelativeResize="0"/>
          <p:nvPr/>
        </p:nvPicPr>
        <p:blipFill rotWithShape="1">
          <a:blip r:embed="rId4">
            <a:alphaModFix/>
          </a:blip>
          <a:srcRect l="3993"/>
          <a:stretch/>
        </p:blipFill>
        <p:spPr>
          <a:xfrm>
            <a:off x="4815325" y="1248300"/>
            <a:ext cx="4016975" cy="23595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4" name="Google Shape;304;p21"/>
          <p:cNvSpPr txBox="1">
            <a:spLocks noGrp="1"/>
          </p:cNvSpPr>
          <p:nvPr>
            <p:ph type="title"/>
          </p:nvPr>
        </p:nvSpPr>
        <p:spPr>
          <a:xfrm>
            <a:off x="311700" y="192472"/>
            <a:ext cx="8520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000"/>
              <a:t>Consider Lambda</a:t>
            </a:r>
            <a:endParaRPr sz="4000"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/>
          </p:nvPr>
        </p:nvSpPr>
        <p:spPr>
          <a:xfrm>
            <a:off x="555025" y="3607875"/>
            <a:ext cx="4017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-US" sz="2400" dirty="0"/>
              <a:t>Scheduled Jobs (Cron)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155850" y="138472"/>
            <a:ext cx="88323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3600"/>
              <a:t>Optimize Lambda with Power Tuning</a:t>
            </a:r>
            <a:endParaRPr sz="3600"/>
          </a:p>
        </p:txBody>
      </p:sp>
      <p:pic>
        <p:nvPicPr>
          <p:cNvPr id="311" name="Google Shape;31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525" y="834375"/>
            <a:ext cx="6576950" cy="34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2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1905300" y="4665000"/>
            <a:ext cx="533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uFill>
                  <a:noFill/>
                </a:uFill>
                <a:latin typeface="PT Serif"/>
                <a:ea typeface="PT Serif"/>
                <a:cs typeface="PT Serif"/>
                <a:sym typeface="PT Seri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https://docs.aws.amazon.com/lambda/latest/operatorguide/profile-functions.html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314" name="Google Shape;3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9150" y="3598650"/>
            <a:ext cx="1544849" cy="15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df7bc62a2d_0_82"/>
          <p:cNvPicPr preferRelativeResize="0"/>
          <p:nvPr/>
        </p:nvPicPr>
        <p:blipFill rotWithShape="1">
          <a:blip r:embed="rId3">
            <a:alphaModFix/>
          </a:blip>
          <a:srcRect l="7030" t="25981" r="43839" b="53124"/>
          <a:stretch/>
        </p:blipFill>
        <p:spPr>
          <a:xfrm>
            <a:off x="479200" y="686725"/>
            <a:ext cx="3168950" cy="75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df7bc62a2d_0_82"/>
          <p:cNvPicPr preferRelativeResize="0"/>
          <p:nvPr/>
        </p:nvPicPr>
        <p:blipFill rotWithShape="1">
          <a:blip r:embed="rId4">
            <a:alphaModFix/>
          </a:blip>
          <a:srcRect l="31247" t="17294" r="33125" b="19997"/>
          <a:stretch/>
        </p:blipFill>
        <p:spPr>
          <a:xfrm>
            <a:off x="3867975" y="2392391"/>
            <a:ext cx="2369501" cy="234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df7bc62a2d_0_82"/>
          <p:cNvPicPr preferRelativeResize="0"/>
          <p:nvPr/>
        </p:nvPicPr>
        <p:blipFill rotWithShape="1">
          <a:blip r:embed="rId5">
            <a:alphaModFix/>
          </a:blip>
          <a:srcRect l="43709"/>
          <a:stretch/>
        </p:blipFill>
        <p:spPr>
          <a:xfrm>
            <a:off x="6849450" y="0"/>
            <a:ext cx="2369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df7bc62a2d_0_82"/>
          <p:cNvSpPr txBox="1"/>
          <p:nvPr/>
        </p:nvSpPr>
        <p:spPr>
          <a:xfrm>
            <a:off x="597375" y="1573250"/>
            <a:ext cx="2945100" cy="21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To empower our clients, team, and community to succeed through compassion, professionalism and the power of technology. 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f7bc62a2d_0_193"/>
          <p:cNvSpPr txBox="1">
            <a:spLocks noGrp="1"/>
          </p:cNvSpPr>
          <p:nvPr>
            <p:ph type="title"/>
          </p:nvPr>
        </p:nvSpPr>
        <p:spPr>
          <a:xfrm>
            <a:off x="155850" y="138472"/>
            <a:ext cx="88323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3600"/>
              <a:t>Lightsail</a:t>
            </a:r>
            <a:endParaRPr sz="3600"/>
          </a:p>
        </p:txBody>
      </p:sp>
      <p:sp>
        <p:nvSpPr>
          <p:cNvPr id="320" name="Google Shape;320;g2df7bc62a2d_0_193"/>
          <p:cNvSpPr txBox="1"/>
          <p:nvPr/>
        </p:nvSpPr>
        <p:spPr>
          <a:xfrm>
            <a:off x="3858936" y="215597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g2df7bc62a2d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149" y="3598650"/>
            <a:ext cx="1544851" cy="15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df7bc62a2d_0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775" y="2534150"/>
            <a:ext cx="5944049" cy="19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df7bc62a2d_0_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9974" y="1010425"/>
            <a:ext cx="3487626" cy="2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df7bc62a2d_0_193"/>
          <p:cNvSpPr txBox="1">
            <a:spLocks noGrp="1"/>
          </p:cNvSpPr>
          <p:nvPr>
            <p:ph type="title"/>
          </p:nvPr>
        </p:nvSpPr>
        <p:spPr>
          <a:xfrm>
            <a:off x="522800" y="1010425"/>
            <a:ext cx="2235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 dirty="0"/>
              <a:t>✓ Simple Pricing</a:t>
            </a:r>
            <a:endParaRPr sz="2000" dirty="0"/>
          </a:p>
        </p:txBody>
      </p:sp>
      <p:sp>
        <p:nvSpPr>
          <p:cNvPr id="325" name="Google Shape;325;g2df7bc62a2d_0_193"/>
          <p:cNvSpPr txBox="1">
            <a:spLocks noGrp="1"/>
          </p:cNvSpPr>
          <p:nvPr>
            <p:ph type="title"/>
          </p:nvPr>
        </p:nvSpPr>
        <p:spPr>
          <a:xfrm>
            <a:off x="522800" y="1589125"/>
            <a:ext cx="2235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AWS VPS</a:t>
            </a:r>
            <a:endParaRPr sz="2000"/>
          </a:p>
        </p:txBody>
      </p:sp>
      <p:sp>
        <p:nvSpPr>
          <p:cNvPr id="326" name="Google Shape;326;g2df7bc62a2d_0_193"/>
          <p:cNvSpPr txBox="1">
            <a:spLocks noGrp="1"/>
          </p:cNvSpPr>
          <p:nvPr>
            <p:ph type="title"/>
          </p:nvPr>
        </p:nvSpPr>
        <p:spPr>
          <a:xfrm>
            <a:off x="2758100" y="1010425"/>
            <a:ext cx="2235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Small Shops</a:t>
            </a:r>
            <a:endParaRPr sz="2000"/>
          </a:p>
        </p:txBody>
      </p:sp>
      <p:sp>
        <p:nvSpPr>
          <p:cNvPr id="327" name="Google Shape;327;g2df7bc62a2d_0_193"/>
          <p:cNvSpPr txBox="1">
            <a:spLocks noGrp="1"/>
          </p:cNvSpPr>
          <p:nvPr>
            <p:ph type="title"/>
          </p:nvPr>
        </p:nvSpPr>
        <p:spPr>
          <a:xfrm>
            <a:off x="2758100" y="1589125"/>
            <a:ext cx="2235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Migrate to AWS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25" grpId="0"/>
      <p:bldP spid="326" grpId="0"/>
      <p:bldP spid="3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Data Services Savings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>
            <a:spLocks noGrp="1"/>
          </p:cNvSpPr>
          <p:nvPr>
            <p:ph type="title"/>
          </p:nvPr>
        </p:nvSpPr>
        <p:spPr>
          <a:xfrm>
            <a:off x="0" y="302550"/>
            <a:ext cx="91440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RDS O</a:t>
            </a:r>
            <a:r>
              <a:rPr lang="en-US" sz="4000" b="0" i="0" u="none" strike="noStrike" cap="none"/>
              <a:t>bservability </a:t>
            </a:r>
            <a:r>
              <a:rPr lang="en-US" sz="4000"/>
              <a:t>Metrics</a:t>
            </a:r>
            <a:endParaRPr sz="4000"/>
          </a:p>
        </p:txBody>
      </p:sp>
      <p:sp>
        <p:nvSpPr>
          <p:cNvPr id="338" name="Google Shape;338;p24"/>
          <p:cNvSpPr txBox="1"/>
          <p:nvPr/>
        </p:nvSpPr>
        <p:spPr>
          <a:xfrm>
            <a:off x="266397" y="1349875"/>
            <a:ext cx="36204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20065" marR="0" lvl="0" indent="-4184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CPU/Memory</a:t>
            </a:r>
            <a:endParaRPr sz="2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20065" marR="0" lvl="0" indent="-418465" algn="l" rtl="0">
              <a:lnSpc>
                <a:spcPct val="150000"/>
              </a:lnSpc>
              <a:spcBef>
                <a:spcPts val="546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IOPS</a:t>
            </a:r>
            <a:endParaRPr sz="2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20065" marR="0" lvl="0" indent="-418465" algn="l" rtl="0">
              <a:lnSpc>
                <a:spcPct val="150000"/>
              </a:lnSpc>
              <a:spcBef>
                <a:spcPts val="546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Throughput</a:t>
            </a:r>
            <a:endParaRPr sz="2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20065" marR="0" lvl="0" indent="-418465" algn="l" rtl="0">
              <a:lnSpc>
                <a:spcPct val="150000"/>
              </a:lnSpc>
              <a:spcBef>
                <a:spcPts val="546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EBS </a:t>
            </a:r>
            <a:r>
              <a:rPr lang="en-US" sz="2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B</a:t>
            </a: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alance (byte/%)</a:t>
            </a:r>
            <a:endParaRPr sz="200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39" name="Google Shape;3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198" y="1208225"/>
            <a:ext cx="4843008" cy="326440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/>
          <p:nvPr/>
        </p:nvSpPr>
        <p:spPr>
          <a:xfrm>
            <a:off x="266397" y="1349875"/>
            <a:ext cx="36204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Optimize Queries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516"/>
              </a:spcBef>
              <a:spcAft>
                <a:spcPts val="516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Identify Bottlenecks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45" name="Google Shape;345;p25"/>
          <p:cNvSpPr txBox="1">
            <a:spLocks noGrp="1"/>
          </p:cNvSpPr>
          <p:nvPr>
            <p:ph type="title"/>
          </p:nvPr>
        </p:nvSpPr>
        <p:spPr>
          <a:xfrm>
            <a:off x="311700" y="374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RDS </a:t>
            </a:r>
            <a:r>
              <a:rPr lang="en-US" sz="4000" b="0" i="0" u="none" strike="noStrike" cap="none"/>
              <a:t>Query Optimization</a:t>
            </a:r>
            <a:endParaRPr sz="4000"/>
          </a:p>
        </p:txBody>
      </p:sp>
      <p:pic>
        <p:nvPicPr>
          <p:cNvPr id="346" name="Google Shape;34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176" y="1146474"/>
            <a:ext cx="5497124" cy="32698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RDS </a:t>
            </a:r>
            <a:r>
              <a:rPr lang="en-US" sz="4000" b="0" i="0" u="none" strike="noStrike" cap="none"/>
              <a:t>Instance Updates</a:t>
            </a:r>
            <a:endParaRPr sz="4000"/>
          </a:p>
        </p:txBody>
      </p:sp>
      <p:sp>
        <p:nvSpPr>
          <p:cNvPr id="352" name="Google Shape;352;p26"/>
          <p:cNvSpPr txBox="1"/>
          <p:nvPr/>
        </p:nvSpPr>
        <p:spPr>
          <a:xfrm>
            <a:off x="311700" y="1252725"/>
            <a:ext cx="86595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76744" marR="0" lvl="0" indent="-3751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Try Graviton3 </a:t>
            </a:r>
            <a:r>
              <a:rPr lang="en-US" sz="2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because it’s l</a:t>
            </a: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ess expensive than AMD/Intel</a:t>
            </a:r>
            <a:endParaRPr sz="2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76745" marR="0" lvl="0" indent="-375145" algn="l" rtl="0">
              <a:lnSpc>
                <a:spcPct val="100000"/>
              </a:lnSpc>
              <a:spcBef>
                <a:spcPts val="501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Move to the latest generation for faster performance</a:t>
            </a:r>
            <a:r>
              <a:rPr lang="en-US" sz="2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and reduced costs</a:t>
            </a:r>
            <a:endParaRPr sz="200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464" y="2234750"/>
            <a:ext cx="5887075" cy="22454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 dirty="0"/>
              <a:t>DevOps Guru for RDS</a:t>
            </a:r>
            <a:endParaRPr sz="4000" dirty="0"/>
          </a:p>
        </p:txBody>
      </p:sp>
      <p:sp>
        <p:nvSpPr>
          <p:cNvPr id="352" name="Google Shape;352;p26"/>
          <p:cNvSpPr txBox="1"/>
          <p:nvPr/>
        </p:nvSpPr>
        <p:spPr>
          <a:xfrm>
            <a:off x="311700" y="1252725"/>
            <a:ext cx="86595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76744" marR="0" lvl="0" indent="-3751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Detect and diagnose RDS database performance bottlenecks and operational issues</a:t>
            </a:r>
          </a:p>
        </p:txBody>
      </p:sp>
      <p:pic>
        <p:nvPicPr>
          <p:cNvPr id="1026" name="Picture 2" descr="Amazon DevOps Guru for RDS Dashboard">
            <a:extLst>
              <a:ext uri="{FF2B5EF4-FFF2-40B4-BE49-F238E27FC236}">
                <a16:creationId xmlns:a16="http://schemas.microsoft.com/office/drawing/2014/main" id="{C848920A-8CEA-932E-8A8D-3900FF5BF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6045" r="4514" b="8622"/>
          <a:stretch/>
        </p:blipFill>
        <p:spPr bwMode="auto">
          <a:xfrm>
            <a:off x="3438144" y="1922501"/>
            <a:ext cx="5093208" cy="28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43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DevOps Guru for RDS Dashboard">
            <a:extLst>
              <a:ext uri="{FF2B5EF4-FFF2-40B4-BE49-F238E27FC236}">
                <a16:creationId xmlns:a16="http://schemas.microsoft.com/office/drawing/2014/main" id="{C848920A-8CEA-932E-8A8D-3900FF5BF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6045" r="4514" b="8622"/>
          <a:stretch/>
        </p:blipFill>
        <p:spPr bwMode="auto">
          <a:xfrm>
            <a:off x="576072" y="299184"/>
            <a:ext cx="7991856" cy="45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446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 DevOps Guru for RDS Analysis">
            <a:extLst>
              <a:ext uri="{FF2B5EF4-FFF2-40B4-BE49-F238E27FC236}">
                <a16:creationId xmlns:a16="http://schemas.microsoft.com/office/drawing/2014/main" id="{3DCAC478-AC39-5DBE-E7F3-26B680D54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1" y="753364"/>
            <a:ext cx="8936777" cy="363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738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/>
        </p:nvSpPr>
        <p:spPr>
          <a:xfrm>
            <a:off x="4103915" y="2035680"/>
            <a:ext cx="10233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T Serif"/>
              <a:buNone/>
            </a:pPr>
            <a:r>
              <a:rPr lang="en-US" sz="9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=</a:t>
            </a:r>
            <a:endParaRPr sz="9600"/>
          </a:p>
        </p:txBody>
      </p:sp>
      <p:sp>
        <p:nvSpPr>
          <p:cNvPr id="359" name="Google Shape;359;p27"/>
          <p:cNvSpPr txBox="1">
            <a:spLocks noGrp="1"/>
          </p:cNvSpPr>
          <p:nvPr>
            <p:ph type="title"/>
          </p:nvPr>
        </p:nvSpPr>
        <p:spPr>
          <a:xfrm>
            <a:off x="577335" y="109715"/>
            <a:ext cx="7793779" cy="8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Stop Running MSSQL!</a:t>
            </a:r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75" y="1295351"/>
            <a:ext cx="3407600" cy="22022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2526" y="1296845"/>
            <a:ext cx="3407600" cy="219925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2" name="Google Shape;362;p27"/>
          <p:cNvSpPr txBox="1"/>
          <p:nvPr/>
        </p:nvSpPr>
        <p:spPr>
          <a:xfrm>
            <a:off x="718725" y="3704234"/>
            <a:ext cx="7793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6752"/>
              <a:buFont typeface="PT Serif"/>
              <a:buNone/>
            </a:pPr>
            <a:r>
              <a:rPr lang="en-US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Instances are</a:t>
            </a:r>
            <a:r>
              <a:rPr lang="en-US" sz="3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~3x </a:t>
            </a:r>
            <a:r>
              <a:rPr lang="en-US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more than PostgreSQL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df7bc62a2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50" y="0"/>
            <a:ext cx="2446501" cy="1709800"/>
          </a:xfrm>
          <a:prstGeom prst="rect">
            <a:avLst/>
          </a:prstGeom>
          <a:noFill/>
          <a:ln w="9525" cap="flat" cmpd="sng">
            <a:solidFill>
              <a:srgbClr val="AFE5A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8" name="Google Shape;368;g2df7bc62a2d_0_22"/>
          <p:cNvSpPr txBox="1">
            <a:spLocks noGrp="1"/>
          </p:cNvSpPr>
          <p:nvPr>
            <p:ph type="title"/>
          </p:nvPr>
        </p:nvSpPr>
        <p:spPr>
          <a:xfrm>
            <a:off x="311710" y="14727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Aurora</a:t>
            </a:r>
            <a:endParaRPr sz="4000"/>
          </a:p>
        </p:txBody>
      </p:sp>
      <p:sp>
        <p:nvSpPr>
          <p:cNvPr id="369" name="Google Shape;369;g2df7bc62a2d_0_22"/>
          <p:cNvSpPr txBox="1"/>
          <p:nvPr/>
        </p:nvSpPr>
        <p:spPr>
          <a:xfrm>
            <a:off x="379273" y="955025"/>
            <a:ext cx="67554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Increased Throughput 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T Serif"/>
              <a:buChar char="-"/>
            </a:pPr>
            <a:r>
              <a:rPr lang="en-US" sz="1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5x of MySQL</a:t>
            </a:r>
            <a:endParaRPr sz="16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T Serif"/>
              <a:buChar char="-"/>
            </a:pPr>
            <a:r>
              <a:rPr lang="en-US" sz="1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3x of PostgreSQL</a:t>
            </a:r>
            <a:endParaRPr sz="16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More Read Replicas (up to 15)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Clone without increasing Storage Costs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Backtrack (MySQL)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Babelfish Extension (PostgreSQL)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T Serif"/>
              <a:buChar char="-"/>
            </a:pPr>
            <a:r>
              <a:rPr lang="en-US" sz="1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Migrate from Microsoft SQL Server (MSSQL)</a:t>
            </a:r>
            <a:endParaRPr sz="16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70" name="Google Shape;370;g2df7bc62a2d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9473" y="3438962"/>
            <a:ext cx="1704528" cy="1704528"/>
          </a:xfrm>
          <a:prstGeom prst="rect">
            <a:avLst/>
          </a:prstGeom>
          <a:noFill/>
          <a:ln w="9525" cap="flat" cmpd="sng">
            <a:solidFill>
              <a:srgbClr val="AFE5A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dfdd4b4e2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34" y="417800"/>
            <a:ext cx="1644375" cy="4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dfdd4b4e27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g2dfdd4b4e27_0_1"/>
          <p:cNvGrpSpPr/>
          <p:nvPr/>
        </p:nvGrpSpPr>
        <p:grpSpPr>
          <a:xfrm>
            <a:off x="587788" y="1444475"/>
            <a:ext cx="7968425" cy="2469900"/>
            <a:chOff x="602450" y="1575450"/>
            <a:chExt cx="7968425" cy="2469900"/>
          </a:xfrm>
        </p:grpSpPr>
        <p:pic>
          <p:nvPicPr>
            <p:cNvPr id="100" name="Google Shape;100;g2dfdd4b4e27_0_1"/>
            <p:cNvPicPr preferRelativeResize="0"/>
            <p:nvPr/>
          </p:nvPicPr>
          <p:blipFill rotWithShape="1">
            <a:blip r:embed="rId4">
              <a:alphaModFix/>
            </a:blip>
            <a:srcRect l="4856" t="15327" r="13664" b="18748"/>
            <a:stretch/>
          </p:blipFill>
          <p:spPr>
            <a:xfrm>
              <a:off x="4572000" y="1900428"/>
              <a:ext cx="3998875" cy="1819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g2dfdd4b4e27_0_1"/>
            <p:cNvSpPr txBox="1"/>
            <p:nvPr/>
          </p:nvSpPr>
          <p:spPr>
            <a:xfrm>
              <a:off x="602450" y="1575450"/>
              <a:ext cx="3414000" cy="2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We listen to our clients to understand their challenges and deliver the correct talent solutions that mix industry expertise and cost effectiveness.</a:t>
              </a:r>
              <a:endParaRPr sz="2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02" name="Google Shape;102;g2dfdd4b4e27_0_1"/>
          <p:cNvSpPr txBox="1"/>
          <p:nvPr/>
        </p:nvSpPr>
        <p:spPr>
          <a:xfrm>
            <a:off x="748400" y="4216375"/>
            <a:ext cx="19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u="sng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Our locations</a:t>
            </a:r>
            <a:endParaRPr sz="1700" i="1" u="sng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grpSp>
        <p:nvGrpSpPr>
          <p:cNvPr id="103" name="Google Shape;103;g2dfdd4b4e27_0_1"/>
          <p:cNvGrpSpPr/>
          <p:nvPr/>
        </p:nvGrpSpPr>
        <p:grpSpPr>
          <a:xfrm>
            <a:off x="3057325" y="4270050"/>
            <a:ext cx="1795175" cy="400200"/>
            <a:chOff x="3057325" y="4270050"/>
            <a:chExt cx="1795175" cy="400200"/>
          </a:xfrm>
        </p:grpSpPr>
        <p:sp>
          <p:nvSpPr>
            <p:cNvPr id="104" name="Google Shape;104;g2dfdd4b4e27_0_1"/>
            <p:cNvSpPr txBox="1"/>
            <p:nvPr/>
          </p:nvSpPr>
          <p:spPr>
            <a:xfrm>
              <a:off x="3168000" y="4270050"/>
              <a:ext cx="168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U.S. </a:t>
              </a:r>
              <a:r>
                <a:rPr lang="en-US" sz="1200">
                  <a:solidFill>
                    <a:schemeClr val="lt1"/>
                  </a:solidFill>
                </a:rPr>
                <a:t>I </a:t>
              </a:r>
              <a:r>
                <a:rPr lang="en-US" sz="12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Grand Rapids</a:t>
              </a:r>
              <a:endParaRPr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pic>
          <p:nvPicPr>
            <p:cNvPr id="105" name="Google Shape;105;g2dfdd4b4e27_0_1"/>
            <p:cNvPicPr preferRelativeResize="0"/>
            <p:nvPr/>
          </p:nvPicPr>
          <p:blipFill rotWithShape="1">
            <a:blip r:embed="rId5">
              <a:alphaModFix/>
            </a:blip>
            <a:srcRect l="7054" t="28170" r="87631" b="60491"/>
            <a:stretch/>
          </p:blipFill>
          <p:spPr>
            <a:xfrm>
              <a:off x="3057325" y="4370347"/>
              <a:ext cx="138826" cy="16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g2dfdd4b4e27_0_1"/>
          <p:cNvGrpSpPr/>
          <p:nvPr/>
        </p:nvGrpSpPr>
        <p:grpSpPr>
          <a:xfrm>
            <a:off x="4909488" y="4270050"/>
            <a:ext cx="1803013" cy="400200"/>
            <a:chOff x="4909488" y="4270050"/>
            <a:chExt cx="1803013" cy="400200"/>
          </a:xfrm>
        </p:grpSpPr>
        <p:sp>
          <p:nvSpPr>
            <p:cNvPr id="107" name="Google Shape;107;g2dfdd4b4e27_0_1"/>
            <p:cNvSpPr txBox="1"/>
            <p:nvPr/>
          </p:nvSpPr>
          <p:spPr>
            <a:xfrm>
              <a:off x="5028000" y="4270050"/>
              <a:ext cx="168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MEX </a:t>
              </a:r>
              <a:r>
                <a:rPr lang="en-US" sz="1200">
                  <a:solidFill>
                    <a:schemeClr val="lt1"/>
                  </a:solidFill>
                </a:rPr>
                <a:t>I </a:t>
              </a:r>
              <a:r>
                <a:rPr lang="en-US" sz="12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Monterrey</a:t>
              </a:r>
              <a:endParaRPr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pic>
          <p:nvPicPr>
            <p:cNvPr id="108" name="Google Shape;108;g2dfdd4b4e27_0_1"/>
            <p:cNvPicPr preferRelativeResize="0"/>
            <p:nvPr/>
          </p:nvPicPr>
          <p:blipFill rotWithShape="1">
            <a:blip r:embed="rId5">
              <a:alphaModFix/>
            </a:blip>
            <a:srcRect l="7054" t="28170" r="87631" b="60491"/>
            <a:stretch/>
          </p:blipFill>
          <p:spPr>
            <a:xfrm>
              <a:off x="4909488" y="4367997"/>
              <a:ext cx="138826" cy="16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g2dfdd4b4e27_0_1"/>
          <p:cNvGrpSpPr/>
          <p:nvPr/>
        </p:nvGrpSpPr>
        <p:grpSpPr>
          <a:xfrm>
            <a:off x="6617088" y="4270050"/>
            <a:ext cx="1803013" cy="400200"/>
            <a:chOff x="6769488" y="4270050"/>
            <a:chExt cx="1803013" cy="400200"/>
          </a:xfrm>
        </p:grpSpPr>
        <p:sp>
          <p:nvSpPr>
            <p:cNvPr id="110" name="Google Shape;110;g2dfdd4b4e27_0_1"/>
            <p:cNvSpPr txBox="1"/>
            <p:nvPr/>
          </p:nvSpPr>
          <p:spPr>
            <a:xfrm>
              <a:off x="6888000" y="4270050"/>
              <a:ext cx="168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POL </a:t>
              </a:r>
              <a:r>
                <a:rPr lang="en-US" sz="1200">
                  <a:solidFill>
                    <a:schemeClr val="lt1"/>
                  </a:solidFill>
                </a:rPr>
                <a:t>I </a:t>
              </a:r>
              <a:r>
                <a:rPr lang="en-US" sz="12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Warsaw</a:t>
              </a:r>
              <a:endParaRPr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pic>
          <p:nvPicPr>
            <p:cNvPr id="111" name="Google Shape;111;g2dfdd4b4e27_0_1"/>
            <p:cNvPicPr preferRelativeResize="0"/>
            <p:nvPr/>
          </p:nvPicPr>
          <p:blipFill rotWithShape="1">
            <a:blip r:embed="rId5">
              <a:alphaModFix/>
            </a:blip>
            <a:srcRect l="7054" t="28170" r="87631" b="60491"/>
            <a:stretch/>
          </p:blipFill>
          <p:spPr>
            <a:xfrm>
              <a:off x="6769488" y="4370347"/>
              <a:ext cx="138826" cy="166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f7bc62a2d_0_31"/>
          <p:cNvSpPr txBox="1"/>
          <p:nvPr/>
        </p:nvSpPr>
        <p:spPr>
          <a:xfrm>
            <a:off x="379267" y="955019"/>
            <a:ext cx="8520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v2 and v1 (deprecated)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Requires a VPC, Subnet Group, and Security Groups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Automatically Scale Up and Down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Does NOT Scale to Zero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Good for Non Prod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76" name="Google Shape;376;g2df7bc62a2d_0_31"/>
          <p:cNvSpPr txBox="1">
            <a:spLocks noGrp="1"/>
          </p:cNvSpPr>
          <p:nvPr>
            <p:ph type="title"/>
          </p:nvPr>
        </p:nvSpPr>
        <p:spPr>
          <a:xfrm>
            <a:off x="311710" y="14727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Aurora Serverless</a:t>
            </a:r>
            <a:endParaRPr sz="4000"/>
          </a:p>
        </p:txBody>
      </p:sp>
      <p:pic>
        <p:nvPicPr>
          <p:cNvPr id="377" name="Google Shape;377;g2df7bc62a2d_0_31"/>
          <p:cNvPicPr preferRelativeResize="0"/>
          <p:nvPr/>
        </p:nvPicPr>
        <p:blipFill rotWithShape="1">
          <a:blip r:embed="rId3">
            <a:alphaModFix/>
          </a:blip>
          <a:srcRect l="23549" t="21064" r="24510" b="21477"/>
          <a:stretch/>
        </p:blipFill>
        <p:spPr>
          <a:xfrm>
            <a:off x="5247325" y="2222450"/>
            <a:ext cx="3490000" cy="2171551"/>
          </a:xfrm>
          <a:prstGeom prst="rect">
            <a:avLst/>
          </a:prstGeom>
          <a:noFill/>
          <a:ln w="9525" cap="flat" cmpd="sng">
            <a:solidFill>
              <a:srgbClr val="ED991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Redshift</a:t>
            </a:r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379267" y="955019"/>
            <a:ext cx="8520600" cy="375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Compression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Concurrency Scaling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Distribution Style</a:t>
            </a:r>
          </a:p>
        </p:txBody>
      </p:sp>
      <p:pic>
        <p:nvPicPr>
          <p:cNvPr id="384" name="Google Shape;384;p29"/>
          <p:cNvPicPr preferRelativeResize="0"/>
          <p:nvPr/>
        </p:nvPicPr>
        <p:blipFill rotWithShape="1">
          <a:blip r:embed="rId3">
            <a:alphaModFix/>
          </a:blip>
          <a:srcRect l="33695" t="24910" r="33488" b="24683"/>
          <a:stretch/>
        </p:blipFill>
        <p:spPr>
          <a:xfrm>
            <a:off x="7202000" y="3206975"/>
            <a:ext cx="1984225" cy="199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Picture 2" descr="What is an Air Compressor Used For? | BigRentz">
            <a:extLst>
              <a:ext uri="{FF2B5EF4-FFF2-40B4-BE49-F238E27FC236}">
                <a16:creationId xmlns:a16="http://schemas.microsoft.com/office/drawing/2014/main" id="{0DDD931B-BFE9-6248-3930-84FB90CC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040" y="-22436"/>
            <a:ext cx="1968960" cy="147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mazon Redshift — Concurrency Scaling Feature | by Ofer Buhnik | Innovid">
            <a:extLst>
              <a:ext uri="{FF2B5EF4-FFF2-40B4-BE49-F238E27FC236}">
                <a16:creationId xmlns:a16="http://schemas.microsoft.com/office/drawing/2014/main" id="{5954514B-56D5-68C1-BEF8-8642B6A3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07" y="2176116"/>
            <a:ext cx="4510254" cy="20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en-US" dirty="0"/>
              <a:t>Redshift </a:t>
            </a:r>
            <a:r>
              <a:rPr lang="en-US" sz="3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Distribution Styles</a:t>
            </a:r>
            <a:br>
              <a:rPr lang="en-US" sz="3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endParaRPr dirty="0"/>
          </a:p>
        </p:txBody>
      </p:sp>
      <p:pic>
        <p:nvPicPr>
          <p:cNvPr id="5124" name="Picture 4" descr="Amazon Redshift Best Practices for Performance">
            <a:extLst>
              <a:ext uri="{FF2B5EF4-FFF2-40B4-BE49-F238E27FC236}">
                <a16:creationId xmlns:a16="http://schemas.microsoft.com/office/drawing/2014/main" id="{B7FE4D53-F853-B56A-D3F9-E8E34D0CB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2" y="1054992"/>
            <a:ext cx="8556833" cy="303351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72365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Redshift</a:t>
            </a:r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379267" y="955019"/>
            <a:ext cx="8520600" cy="375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Compression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Concurrency Scaling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Distribution Style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Pause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Vacuum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Workload Management (WLM)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84" name="Google Shape;384;p29"/>
          <p:cNvPicPr preferRelativeResize="0"/>
          <p:nvPr/>
        </p:nvPicPr>
        <p:blipFill rotWithShape="1">
          <a:blip r:embed="rId3">
            <a:alphaModFix/>
          </a:blip>
          <a:srcRect l="33695" t="24910" r="33488" b="24683"/>
          <a:stretch/>
        </p:blipFill>
        <p:spPr>
          <a:xfrm>
            <a:off x="7202000" y="3206975"/>
            <a:ext cx="1984225" cy="199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Vacuum cleaning carpet">
            <a:extLst>
              <a:ext uri="{FF2B5EF4-FFF2-40B4-BE49-F238E27FC236}">
                <a16:creationId xmlns:a16="http://schemas.microsoft.com/office/drawing/2014/main" id="{AFDB1225-C15D-9A84-7D29-8F1FAD89DA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65" t="4250" r="7787" b="9684"/>
          <a:stretch/>
        </p:blipFill>
        <p:spPr>
          <a:xfrm>
            <a:off x="7159775" y="0"/>
            <a:ext cx="1984225" cy="160020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B873A8-650F-175A-B539-4CAE62EBE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492" y="-16661"/>
            <a:ext cx="3562733" cy="23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73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Redshift </a:t>
            </a:r>
            <a:r>
              <a:rPr lang="en-US" sz="3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Workload Management (WLM)</a:t>
            </a:r>
            <a:endParaRPr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B873A8-650F-175A-B539-4CAE62EBE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84" y="1136824"/>
            <a:ext cx="5440031" cy="35997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1554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f7bc62a2d_0_3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Redshift Serverless</a:t>
            </a:r>
            <a:endParaRPr/>
          </a:p>
        </p:txBody>
      </p:sp>
      <p:pic>
        <p:nvPicPr>
          <p:cNvPr id="390" name="Google Shape;390;g2df7bc62a2d_0_39"/>
          <p:cNvPicPr preferRelativeResize="0"/>
          <p:nvPr/>
        </p:nvPicPr>
        <p:blipFill rotWithShape="1">
          <a:blip r:embed="rId3">
            <a:alphaModFix/>
          </a:blip>
          <a:srcRect t="49320" b="-5"/>
          <a:stretch/>
        </p:blipFill>
        <p:spPr>
          <a:xfrm>
            <a:off x="357550" y="2856725"/>
            <a:ext cx="8428899" cy="1503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1" name="Google Shape;391;g2df7bc62a2d_0_39"/>
          <p:cNvSpPr txBox="1"/>
          <p:nvPr/>
        </p:nvSpPr>
        <p:spPr>
          <a:xfrm>
            <a:off x="347725" y="1136822"/>
            <a:ext cx="85206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Automatically Scale Up and Down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Does Scale to Zero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Good for Non Prod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92" name="Google Shape;392;g2df7bc62a2d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150" y="3598650"/>
            <a:ext cx="1544851" cy="15448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f7bc62a2d_0_54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Standard SQL for S3</a:t>
            </a:r>
            <a:endParaRPr dirty="0"/>
          </a:p>
        </p:txBody>
      </p:sp>
      <p:sp>
        <p:nvSpPr>
          <p:cNvPr id="398" name="Google Shape;398;g2df7bc62a2d_0_54"/>
          <p:cNvSpPr txBox="1"/>
          <p:nvPr/>
        </p:nvSpPr>
        <p:spPr>
          <a:xfrm>
            <a:off x="379275" y="1180450"/>
            <a:ext cx="85206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Redshift Spectrum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Athena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S3 Select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99" name="Google Shape;399;g2df7bc62a2d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0388"/>
            <a:ext cx="4131801" cy="33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2df7bc62a2d_0_5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952" y="285750"/>
            <a:ext cx="5719439" cy="457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4" name="Google Shape;397;g2df7bc62a2d_0_54">
            <a:extLst>
              <a:ext uri="{FF2B5EF4-FFF2-40B4-BE49-F238E27FC236}">
                <a16:creationId xmlns:a16="http://schemas.microsoft.com/office/drawing/2014/main" id="{5B7380D6-D395-CFF3-3BE9-AFE6CF06A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5400000">
            <a:off x="549816" y="-549816"/>
            <a:ext cx="1417320" cy="2516954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Standard</a:t>
            </a:r>
            <a:br>
              <a:rPr lang="en-US" dirty="0"/>
            </a:br>
            <a:r>
              <a:rPr lang="en-US" dirty="0"/>
              <a:t>SQL for S3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132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Network Savings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Networking Considerations</a:t>
            </a:r>
            <a:endParaRPr sz="4000"/>
          </a:p>
        </p:txBody>
      </p:sp>
      <p:grpSp>
        <p:nvGrpSpPr>
          <p:cNvPr id="410" name="Google Shape;410;p31"/>
          <p:cNvGrpSpPr/>
          <p:nvPr/>
        </p:nvGrpSpPr>
        <p:grpSpPr>
          <a:xfrm>
            <a:off x="314196" y="2180469"/>
            <a:ext cx="8515607" cy="1319918"/>
            <a:chOff x="2496" y="972244"/>
            <a:chExt cx="8515607" cy="1319918"/>
          </a:xfrm>
        </p:grpSpPr>
        <p:sp>
          <p:nvSpPr>
            <p:cNvPr id="411" name="Google Shape;411;p31"/>
            <p:cNvSpPr/>
            <p:nvPr/>
          </p:nvSpPr>
          <p:spPr>
            <a:xfrm>
              <a:off x="2496" y="972244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200533" y="1160379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3" name="Google Shape;413;p31"/>
            <p:cNvSpPr txBox="1"/>
            <p:nvPr/>
          </p:nvSpPr>
          <p:spPr>
            <a:xfrm>
              <a:off x="233682" y="1193528"/>
              <a:ext cx="1749186" cy="106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AWS </a:t>
              </a:r>
              <a:r>
                <a:rPr lang="en-US" sz="1600" dirty="0"/>
                <a:t>S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ervices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(TGW, WAF, etc.)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2180907" y="972244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2378944" y="1160379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6" name="Google Shape;416;p31"/>
            <p:cNvSpPr txBox="1"/>
            <p:nvPr/>
          </p:nvSpPr>
          <p:spPr>
            <a:xfrm>
              <a:off x="2412093" y="1193528"/>
              <a:ext cx="1716038" cy="106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 NOT Deploy Too Many AZs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359318" y="972244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4557356" y="1160379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9" name="Google Shape;419;p31"/>
            <p:cNvSpPr txBox="1"/>
            <p:nvPr/>
          </p:nvSpPr>
          <p:spPr>
            <a:xfrm>
              <a:off x="4590505" y="1193528"/>
              <a:ext cx="1716038" cy="106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IPSEC VPN is </a:t>
              </a:r>
              <a:r>
                <a:rPr lang="en-US" sz="1600" dirty="0"/>
                <a:t>Usually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Sufficient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6537729" y="972244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6735767" y="1160379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2" name="Google Shape;422;p31"/>
            <p:cNvSpPr txBox="1"/>
            <p:nvPr/>
          </p:nvSpPr>
          <p:spPr>
            <a:xfrm>
              <a:off x="6768916" y="1193528"/>
              <a:ext cx="1716038" cy="106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Component Placement and Traffic </a:t>
              </a:r>
              <a:r>
                <a:rPr lang="en-US" sz="1600" dirty="0"/>
                <a:t>F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553" y="219219"/>
            <a:ext cx="4844894" cy="461867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Network Endpoints</a:t>
            </a:r>
            <a:endParaRPr sz="4000"/>
          </a:p>
        </p:txBody>
      </p:sp>
      <p:sp>
        <p:nvSpPr>
          <p:cNvPr id="428" name="Google Shape;428;p32"/>
          <p:cNvSpPr txBox="1"/>
          <p:nvPr/>
        </p:nvSpPr>
        <p:spPr>
          <a:xfrm>
            <a:off x="311700" y="1238420"/>
            <a:ext cx="8520600" cy="28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22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Deploy only </a:t>
            </a:r>
            <a:r>
              <a:rPr lang="en-US" sz="2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what</a:t>
            </a:r>
            <a:r>
              <a:rPr lang="en-US" sz="22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you need (resolver, SSLVPN, TGW, etc.)</a:t>
            </a:r>
            <a:endParaRPr sz="2200" dirty="0"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953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22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Use </a:t>
            </a:r>
            <a:r>
              <a:rPr lang="en-US" sz="2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VPC</a:t>
            </a:r>
            <a:r>
              <a:rPr lang="en-US" sz="22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Endpoints for </a:t>
            </a:r>
            <a:r>
              <a:rPr lang="en-US" sz="2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services</a:t>
            </a:r>
            <a:endParaRPr sz="2200" dirty="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29" name="Google Shape;429;p32" descr="Colorful network cab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988" y="2673775"/>
            <a:ext cx="3432023" cy="2290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VPC Savings</a:t>
            </a:r>
            <a:endParaRPr sz="4000"/>
          </a:p>
        </p:txBody>
      </p:sp>
      <p:sp>
        <p:nvSpPr>
          <p:cNvPr id="435" name="Google Shape;435;p33"/>
          <p:cNvSpPr txBox="1"/>
          <p:nvPr/>
        </p:nvSpPr>
        <p:spPr>
          <a:xfrm>
            <a:off x="311700" y="1238423"/>
            <a:ext cx="85206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24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Delete Unused NAT Gateways</a:t>
            </a:r>
            <a:endParaRPr sz="24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24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Delete Unused IP Assignments</a:t>
            </a:r>
            <a:endParaRPr sz="24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24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Consider VPC Peering for Small Deployments </a:t>
            </a:r>
            <a:endParaRPr sz="24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T Serif"/>
              <a:buChar char="○"/>
            </a:pPr>
            <a:r>
              <a:rPr lang="en-US" sz="2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2-5 VPCs (free inter-VPC traffic)</a:t>
            </a:r>
            <a:endParaRPr sz="22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36" name="Google Shape;436;p33" descr="Jars of coi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9025" y="2799550"/>
            <a:ext cx="3203274" cy="21355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>
            <a:spLocks noGrp="1"/>
          </p:cNvSpPr>
          <p:nvPr>
            <p:ph type="ctrTitle"/>
          </p:nvPr>
        </p:nvSpPr>
        <p:spPr>
          <a:xfrm>
            <a:off x="187018" y="76951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Backups, Logging and S3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/>
              <a:t>Backups</a:t>
            </a:r>
            <a:endParaRPr sz="4000"/>
          </a:p>
        </p:txBody>
      </p:sp>
      <p:sp>
        <p:nvSpPr>
          <p:cNvPr id="447" name="Google Shape;447;p35"/>
          <p:cNvSpPr txBox="1">
            <a:spLocks noGrp="1"/>
          </p:cNvSpPr>
          <p:nvPr>
            <p:ph type="body" idx="1"/>
          </p:nvPr>
        </p:nvSpPr>
        <p:spPr>
          <a:xfrm>
            <a:off x="227300" y="1420505"/>
            <a:ext cx="85206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Monitor, alert, and notify backup metrics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Certain kinds of workloads cost a lot to backup (high deltas)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Don’t keep backups longer than you need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Only backup what you need (data, not cattle)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/>
              <a:t>Logging</a:t>
            </a:r>
            <a:endParaRPr sz="4000"/>
          </a:p>
        </p:txBody>
      </p:sp>
      <p:sp>
        <p:nvSpPr>
          <p:cNvPr id="453" name="Google Shape;453;p36"/>
          <p:cNvSpPr txBox="1">
            <a:spLocks noGrp="1"/>
          </p:cNvSpPr>
          <p:nvPr>
            <p:ph type="body" idx="1"/>
          </p:nvPr>
        </p:nvSpPr>
        <p:spPr>
          <a:xfrm>
            <a:off x="227300" y="1420505"/>
            <a:ext cx="85206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Don’t Log Everything! </a:t>
            </a:r>
            <a:r>
              <a:rPr lang="en-US" sz="1200" dirty="0"/>
              <a:t>(unless you need to)</a:t>
            </a:r>
            <a:endParaRPr sz="12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Don’t Store Logs Twice!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Control Tower can ship logs to an observability platform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Archive Required Logs with S3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CloudWatch Lifecycle Policies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CloudWatch Ingest is High ($0.50 per GB)</a:t>
            </a:r>
            <a:endParaRPr sz="2000" dirty="0"/>
          </a:p>
        </p:txBody>
      </p:sp>
      <p:pic>
        <p:nvPicPr>
          <p:cNvPr id="454" name="Google Shape;4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150" y="3598650"/>
            <a:ext cx="1544849" cy="15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/>
              <a:t>S3</a:t>
            </a:r>
            <a:endParaRPr sz="4000"/>
          </a:p>
        </p:txBody>
      </p:sp>
      <p:sp>
        <p:nvSpPr>
          <p:cNvPr id="460" name="Google Shape;46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Monitor, alert, and notify on S3 bucket size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Storage Classes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Be careful with Intelligent Tiering!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2df7bc62a2d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5725"/>
            <a:ext cx="8839204" cy="4005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/>
              <a:t>S3</a:t>
            </a:r>
            <a:endParaRPr sz="4000"/>
          </a:p>
        </p:txBody>
      </p:sp>
      <p:sp>
        <p:nvSpPr>
          <p:cNvPr id="460" name="Google Shape;46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Monitor, alert, and notify on S3 bucket size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Storage Classes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Age/Tier appropriately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Glacier data retention fees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Consider transfer fees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6099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Tools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/>
              <a:t>AWS Tools</a:t>
            </a:r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Compute Optimizer: right-sizing tool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Config: detect and alert (expensive)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Cost Explorer: view and filter by tag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 err="1"/>
              <a:t>EventBridge</a:t>
            </a:r>
            <a:r>
              <a:rPr lang="en-US" sz="2000" dirty="0"/>
              <a:t>: scale up and down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Service Control Policies (SCPs): restrict expensive instances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Trusted Advisor: glean information related to cost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Categorize with Tags</a:t>
            </a:r>
            <a:endParaRPr sz="4000"/>
          </a:p>
        </p:txBody>
      </p:sp>
      <p:pic>
        <p:nvPicPr>
          <p:cNvPr id="122" name="Google Shape;122;p4" descr="Variety of books on shelves in library"/>
          <p:cNvPicPr preferRelativeResize="0"/>
          <p:nvPr/>
        </p:nvPicPr>
        <p:blipFill rotWithShape="1">
          <a:blip r:embed="rId3">
            <a:alphaModFix/>
          </a:blip>
          <a:srcRect t="24477" r="2" b="19183"/>
          <a:stretch/>
        </p:blipFill>
        <p:spPr>
          <a:xfrm>
            <a:off x="311700" y="1208225"/>
            <a:ext cx="8520600" cy="326440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f7bc62a2d_1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/>
              <a:t>3rd Party Tools</a:t>
            </a:r>
            <a:endParaRPr/>
          </a:p>
        </p:txBody>
      </p:sp>
      <p:sp>
        <p:nvSpPr>
          <p:cNvPr id="482" name="Google Shape;482;g2df7bc62a2d_1_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Cloud Custodian: simplified automated tasks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IAC Linting: prevention of expensive resources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●"/>
            </a:pPr>
            <a:r>
              <a:rPr lang="en-US" sz="2000" dirty="0"/>
              <a:t>CI Checks: build in cost validation, auto comments</a:t>
            </a:r>
            <a:endParaRPr sz="2000" dirty="0"/>
          </a:p>
        </p:txBody>
      </p:sp>
      <p:pic>
        <p:nvPicPr>
          <p:cNvPr id="483" name="Google Shape;483;g2df7bc62a2d_1_5" descr="Set of wrench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5381" y="2952973"/>
            <a:ext cx="3113237" cy="207610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Purchasing Options</a:t>
            </a:r>
            <a:endParaRPr/>
          </a:p>
        </p:txBody>
      </p:sp>
      <p:sp>
        <p:nvSpPr>
          <p:cNvPr id="489" name="Google Shape;489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i="1"/>
              <a:t>More Ways to Pay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df7bc62a2d_1_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3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-US" sz="4000"/>
              <a:t>Spot Instances</a:t>
            </a:r>
            <a:endParaRPr sz="4000"/>
          </a:p>
        </p:txBody>
      </p:sp>
      <p:sp>
        <p:nvSpPr>
          <p:cNvPr id="495" name="Google Shape;495;g2df7bc62a2d_1_0"/>
          <p:cNvSpPr txBox="1"/>
          <p:nvPr/>
        </p:nvSpPr>
        <p:spPr>
          <a:xfrm>
            <a:off x="348731" y="1284525"/>
            <a:ext cx="3402000" cy="29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Spare Capacity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Significant Savings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Can be Terminated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Good for Non Prod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Available for Multiple Services (ECS, EKS, etc.) 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96" name="Google Shape;496;g2df7bc62a2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050" y="1920900"/>
            <a:ext cx="4992024" cy="28080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7" name="Google Shape;497;g2df7bc62a2d_1_0"/>
          <p:cNvSpPr txBox="1"/>
          <p:nvPr/>
        </p:nvSpPr>
        <p:spPr>
          <a:xfrm>
            <a:off x="1940400" y="4658000"/>
            <a:ext cx="526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https://aws.amazon.com/ec2/spot/instance-advisor/</a:t>
            </a:r>
            <a:endParaRPr sz="12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f7bc62a2d_1_11"/>
          <p:cNvSpPr txBox="1">
            <a:spLocks noGrp="1"/>
          </p:cNvSpPr>
          <p:nvPr>
            <p:ph type="title"/>
          </p:nvPr>
        </p:nvSpPr>
        <p:spPr>
          <a:xfrm>
            <a:off x="311700" y="13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Reserved Instances</a:t>
            </a:r>
            <a:endParaRPr sz="4000"/>
          </a:p>
        </p:txBody>
      </p:sp>
      <p:pic>
        <p:nvPicPr>
          <p:cNvPr id="503" name="Google Shape;503;g2df7bc62a2d_1_11"/>
          <p:cNvPicPr preferRelativeResize="0"/>
          <p:nvPr/>
        </p:nvPicPr>
        <p:blipFill rotWithShape="1">
          <a:blip r:embed="rId3">
            <a:alphaModFix/>
          </a:blip>
          <a:srcRect l="3105" t="33275" r="3068" b="4666"/>
          <a:stretch/>
        </p:blipFill>
        <p:spPr>
          <a:xfrm>
            <a:off x="5578225" y="886575"/>
            <a:ext cx="3254076" cy="143537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" name="Google Shape;504;g2df7bc62a2d_1_11"/>
          <p:cNvPicPr preferRelativeResize="0"/>
          <p:nvPr/>
        </p:nvPicPr>
        <p:blipFill rotWithShape="1">
          <a:blip r:embed="rId4">
            <a:alphaModFix/>
          </a:blip>
          <a:srcRect t="5222" r="4049" b="19854"/>
          <a:stretch/>
        </p:blipFill>
        <p:spPr>
          <a:xfrm>
            <a:off x="311700" y="886575"/>
            <a:ext cx="3254077" cy="143537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5" name="Google Shape;505;g2df7bc62a2d_1_11"/>
          <p:cNvSpPr txBox="1">
            <a:spLocks noGrp="1"/>
          </p:cNvSpPr>
          <p:nvPr>
            <p:ph type="title"/>
          </p:nvPr>
        </p:nvSpPr>
        <p:spPr>
          <a:xfrm>
            <a:off x="311688" y="23219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 b="1" dirty="0"/>
              <a:t>Standard</a:t>
            </a:r>
            <a:endParaRPr sz="2000" b="1" dirty="0"/>
          </a:p>
        </p:txBody>
      </p:sp>
      <p:sp>
        <p:nvSpPr>
          <p:cNvPr id="506" name="Google Shape;506;g2df7bc62a2d_1_11"/>
          <p:cNvSpPr txBox="1">
            <a:spLocks noGrp="1"/>
          </p:cNvSpPr>
          <p:nvPr>
            <p:ph type="title"/>
          </p:nvPr>
        </p:nvSpPr>
        <p:spPr>
          <a:xfrm>
            <a:off x="5578200" y="23219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 b="1"/>
              <a:t>Convertible</a:t>
            </a:r>
            <a:endParaRPr sz="2000" b="1"/>
          </a:p>
        </p:txBody>
      </p:sp>
      <p:sp>
        <p:nvSpPr>
          <p:cNvPr id="507" name="Google Shape;507;g2df7bc62a2d_1_11"/>
          <p:cNvSpPr txBox="1">
            <a:spLocks noGrp="1"/>
          </p:cNvSpPr>
          <p:nvPr>
            <p:ph type="title"/>
          </p:nvPr>
        </p:nvSpPr>
        <p:spPr>
          <a:xfrm>
            <a:off x="311688" y="29006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1yr (40%), 3yr (60%)</a:t>
            </a:r>
            <a:endParaRPr sz="1800"/>
          </a:p>
        </p:txBody>
      </p:sp>
      <p:sp>
        <p:nvSpPr>
          <p:cNvPr id="508" name="Google Shape;508;g2df7bc62a2d_1_11"/>
          <p:cNvSpPr txBox="1">
            <a:spLocks noGrp="1"/>
          </p:cNvSpPr>
          <p:nvPr>
            <p:ph type="title"/>
          </p:nvPr>
        </p:nvSpPr>
        <p:spPr>
          <a:xfrm>
            <a:off x="5578200" y="29006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1yr (31%), 3yr (54%)</a:t>
            </a:r>
            <a:endParaRPr sz="1800"/>
          </a:p>
        </p:txBody>
      </p:sp>
      <p:sp>
        <p:nvSpPr>
          <p:cNvPr id="509" name="Google Shape;509;g2df7bc62a2d_1_11"/>
          <p:cNvSpPr txBox="1">
            <a:spLocks noGrp="1"/>
          </p:cNvSpPr>
          <p:nvPr>
            <p:ph type="title"/>
          </p:nvPr>
        </p:nvSpPr>
        <p:spPr>
          <a:xfrm>
            <a:off x="3565799" y="2900650"/>
            <a:ext cx="2012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 b="1"/>
              <a:t>Avg Discount</a:t>
            </a:r>
            <a:endParaRPr sz="1800" b="1"/>
          </a:p>
        </p:txBody>
      </p:sp>
      <p:sp>
        <p:nvSpPr>
          <p:cNvPr id="510" name="Google Shape;510;g2df7bc62a2d_1_11"/>
          <p:cNvSpPr txBox="1">
            <a:spLocks noGrp="1"/>
          </p:cNvSpPr>
          <p:nvPr>
            <p:ph type="title"/>
          </p:nvPr>
        </p:nvSpPr>
        <p:spPr>
          <a:xfrm>
            <a:off x="311688" y="34793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No</a:t>
            </a:r>
            <a:endParaRPr sz="1800"/>
          </a:p>
        </p:txBody>
      </p:sp>
      <p:sp>
        <p:nvSpPr>
          <p:cNvPr id="511" name="Google Shape;511;g2df7bc62a2d_1_11"/>
          <p:cNvSpPr txBox="1">
            <a:spLocks noGrp="1"/>
          </p:cNvSpPr>
          <p:nvPr>
            <p:ph type="title"/>
          </p:nvPr>
        </p:nvSpPr>
        <p:spPr>
          <a:xfrm>
            <a:off x="5578200" y="34793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Yes</a:t>
            </a:r>
            <a:endParaRPr sz="1800"/>
          </a:p>
        </p:txBody>
      </p:sp>
      <p:sp>
        <p:nvSpPr>
          <p:cNvPr id="512" name="Google Shape;512;g2df7bc62a2d_1_11"/>
          <p:cNvSpPr txBox="1">
            <a:spLocks noGrp="1"/>
          </p:cNvSpPr>
          <p:nvPr>
            <p:ph type="title"/>
          </p:nvPr>
        </p:nvSpPr>
        <p:spPr>
          <a:xfrm>
            <a:off x="3565799" y="3479350"/>
            <a:ext cx="2012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 b="1"/>
              <a:t>Can Exchange?</a:t>
            </a:r>
            <a:endParaRPr sz="1800" b="1"/>
          </a:p>
        </p:txBody>
      </p:sp>
      <p:sp>
        <p:nvSpPr>
          <p:cNvPr id="513" name="Google Shape;513;g2df7bc62a2d_1_11"/>
          <p:cNvSpPr txBox="1">
            <a:spLocks noGrp="1"/>
          </p:cNvSpPr>
          <p:nvPr>
            <p:ph type="title"/>
          </p:nvPr>
        </p:nvSpPr>
        <p:spPr>
          <a:xfrm>
            <a:off x="311688" y="40580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Yes</a:t>
            </a:r>
            <a:endParaRPr sz="1800"/>
          </a:p>
        </p:txBody>
      </p:sp>
      <p:sp>
        <p:nvSpPr>
          <p:cNvPr id="514" name="Google Shape;514;g2df7bc62a2d_1_11"/>
          <p:cNvSpPr txBox="1">
            <a:spLocks noGrp="1"/>
          </p:cNvSpPr>
          <p:nvPr>
            <p:ph type="title"/>
          </p:nvPr>
        </p:nvSpPr>
        <p:spPr>
          <a:xfrm>
            <a:off x="5578200" y="40580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No</a:t>
            </a:r>
            <a:endParaRPr sz="1800"/>
          </a:p>
        </p:txBody>
      </p:sp>
      <p:sp>
        <p:nvSpPr>
          <p:cNvPr id="515" name="Google Shape;515;g2df7bc62a2d_1_11"/>
          <p:cNvSpPr txBox="1">
            <a:spLocks noGrp="1"/>
          </p:cNvSpPr>
          <p:nvPr>
            <p:ph type="title"/>
          </p:nvPr>
        </p:nvSpPr>
        <p:spPr>
          <a:xfrm>
            <a:off x="3565799" y="4058050"/>
            <a:ext cx="2012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 b="1"/>
              <a:t>Can Sell?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6" grpId="0"/>
      <p:bldP spid="507" grpId="0"/>
      <p:bldP spid="508" grpId="0"/>
      <p:bldP spid="509" grpId="0"/>
      <p:bldP spid="510" grpId="0"/>
      <p:bldP spid="511" grpId="0"/>
      <p:bldP spid="512" grpId="0"/>
      <p:bldP spid="513" grpId="0"/>
      <p:bldP spid="514" grpId="0"/>
      <p:bldP spid="5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f7bc62a2d_1_26"/>
          <p:cNvSpPr txBox="1">
            <a:spLocks noGrp="1"/>
          </p:cNvSpPr>
          <p:nvPr>
            <p:ph type="title"/>
          </p:nvPr>
        </p:nvSpPr>
        <p:spPr>
          <a:xfrm>
            <a:off x="311700" y="13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Compute Savings Plans</a:t>
            </a:r>
            <a:endParaRPr sz="4000"/>
          </a:p>
        </p:txBody>
      </p:sp>
      <p:pic>
        <p:nvPicPr>
          <p:cNvPr id="521" name="Google Shape;521;g2df7bc62a2d_1_26"/>
          <p:cNvPicPr preferRelativeResize="0"/>
          <p:nvPr/>
        </p:nvPicPr>
        <p:blipFill rotWithShape="1">
          <a:blip r:embed="rId3">
            <a:alphaModFix/>
          </a:blip>
          <a:srcRect l="12071" t="4660" r="8405" b="4669"/>
          <a:stretch/>
        </p:blipFill>
        <p:spPr>
          <a:xfrm>
            <a:off x="1057275" y="1047750"/>
            <a:ext cx="7029449" cy="3314700"/>
          </a:xfrm>
          <a:prstGeom prst="rect">
            <a:avLst/>
          </a:prstGeom>
          <a:noFill/>
          <a:ln w="9525" cap="flat" cmpd="sng">
            <a:solidFill>
              <a:srgbClr val="F17B3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f7bc62a2d_0_139"/>
          <p:cNvSpPr txBox="1">
            <a:spLocks noGrp="1"/>
          </p:cNvSpPr>
          <p:nvPr>
            <p:ph type="title"/>
          </p:nvPr>
        </p:nvSpPr>
        <p:spPr>
          <a:xfrm>
            <a:off x="311700" y="13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EC2 Instance Savings Plans</a:t>
            </a:r>
            <a:endParaRPr sz="4000"/>
          </a:p>
        </p:txBody>
      </p:sp>
      <p:pic>
        <p:nvPicPr>
          <p:cNvPr id="527" name="Google Shape;527;g2df7bc62a2d_0_139"/>
          <p:cNvPicPr preferRelativeResize="0"/>
          <p:nvPr/>
        </p:nvPicPr>
        <p:blipFill rotWithShape="1">
          <a:blip r:embed="rId3">
            <a:alphaModFix/>
          </a:blip>
          <a:srcRect l="11126" t="9200" r="7000" b="10232"/>
          <a:stretch/>
        </p:blipFill>
        <p:spPr>
          <a:xfrm>
            <a:off x="828675" y="1048400"/>
            <a:ext cx="7486649" cy="3046700"/>
          </a:xfrm>
          <a:prstGeom prst="rect">
            <a:avLst/>
          </a:prstGeom>
          <a:noFill/>
          <a:ln w="9525" cap="flat" cmpd="sng">
            <a:solidFill>
              <a:srgbClr val="F17B3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f7bc62a2d_0_146"/>
          <p:cNvSpPr txBox="1">
            <a:spLocks noGrp="1"/>
          </p:cNvSpPr>
          <p:nvPr>
            <p:ph type="title"/>
          </p:nvPr>
        </p:nvSpPr>
        <p:spPr>
          <a:xfrm>
            <a:off x="311700" y="13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SageMaker Savings Plans</a:t>
            </a:r>
            <a:endParaRPr sz="4000"/>
          </a:p>
        </p:txBody>
      </p:sp>
      <p:pic>
        <p:nvPicPr>
          <p:cNvPr id="533" name="Google Shape;533;g2df7bc62a2d_0_146"/>
          <p:cNvPicPr preferRelativeResize="0"/>
          <p:nvPr/>
        </p:nvPicPr>
        <p:blipFill rotWithShape="1">
          <a:blip r:embed="rId3">
            <a:alphaModFix/>
          </a:blip>
          <a:srcRect l="4354" t="8499" r="7679" b="10932"/>
          <a:stretch/>
        </p:blipFill>
        <p:spPr>
          <a:xfrm>
            <a:off x="550025" y="1048400"/>
            <a:ext cx="8043951" cy="3046700"/>
          </a:xfrm>
          <a:prstGeom prst="rect">
            <a:avLst/>
          </a:prstGeom>
          <a:noFill/>
          <a:ln w="9525" cap="flat" cmpd="sng">
            <a:solidFill>
              <a:srgbClr val="F17B3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2df7bc62a2d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1338"/>
            <a:ext cx="8839199" cy="4211216"/>
          </a:xfrm>
          <a:prstGeom prst="rect">
            <a:avLst/>
          </a:prstGeom>
          <a:noFill/>
          <a:ln w="9525" cap="flat" cmpd="sng">
            <a:solidFill>
              <a:srgbClr val="398C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9" name="Google Shape;539;g2df7bc62a2d_0_153"/>
          <p:cNvPicPr preferRelativeResize="0"/>
          <p:nvPr/>
        </p:nvPicPr>
        <p:blipFill rotWithShape="1">
          <a:blip r:embed="rId4">
            <a:alphaModFix/>
          </a:blip>
          <a:srcRect l="11695" t="24120" r="23900" b="30152"/>
          <a:stretch/>
        </p:blipFill>
        <p:spPr>
          <a:xfrm>
            <a:off x="7448238" y="-42200"/>
            <a:ext cx="1730926" cy="1015474"/>
          </a:xfrm>
          <a:prstGeom prst="rect">
            <a:avLst/>
          </a:prstGeom>
          <a:noFill/>
          <a:ln w="9525" cap="flat" cmpd="sng">
            <a:solidFill>
              <a:srgbClr val="398CD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df93a54b21_0_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Plan Realistically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df93a54b21_0_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/>
              <a:t>Audit Timing</a:t>
            </a:r>
            <a:endParaRPr sz="4000"/>
          </a:p>
        </p:txBody>
      </p:sp>
      <p:sp>
        <p:nvSpPr>
          <p:cNvPr id="550" name="Google Shape;550;g2df93a54b21_0_44"/>
          <p:cNvSpPr txBox="1">
            <a:spLocks noGrp="1"/>
          </p:cNvSpPr>
          <p:nvPr>
            <p:ph type="body" idx="1"/>
          </p:nvPr>
        </p:nvSpPr>
        <p:spPr>
          <a:xfrm>
            <a:off x="220260" y="1110911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Normally a quarterly process</a:t>
            </a:r>
            <a:endParaRPr sz="2200" dirty="0"/>
          </a:p>
          <a:p>
            <a:pPr marL="9144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 dirty="0"/>
              <a:t>Plan for team commitments to the audit</a:t>
            </a:r>
            <a:endParaRPr sz="20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Migration efforts may continue after the audit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Audits will take less time if done regularly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Establish written policy and procedure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265500" y="364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/>
              <a:t>Cost Reporting Starts with Tags</a:t>
            </a:r>
            <a:endParaRPr sz="4000"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Enables easier reporting on AWS usage</a:t>
            </a:r>
            <a:endParaRPr i="1" dirty="0"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2"/>
          </p:nvPr>
        </p:nvSpPr>
        <p:spPr>
          <a:xfrm>
            <a:off x="4833302" y="253900"/>
            <a:ext cx="4151398" cy="1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Metadata Labels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Key: Value Pairs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Assigned to AWS Resources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Up to 50 User Tags Per Resource</a:t>
            </a:r>
            <a:endParaRPr dirty="0"/>
          </a:p>
        </p:txBody>
      </p:sp>
      <p:grpSp>
        <p:nvGrpSpPr>
          <p:cNvPr id="130" name="Google Shape;130;p5"/>
          <p:cNvGrpSpPr/>
          <p:nvPr/>
        </p:nvGrpSpPr>
        <p:grpSpPr>
          <a:xfrm>
            <a:off x="4979447" y="2233275"/>
            <a:ext cx="3757102" cy="2374700"/>
            <a:chOff x="4979447" y="2233275"/>
            <a:chExt cx="3757102" cy="2374700"/>
          </a:xfrm>
        </p:grpSpPr>
        <p:pic>
          <p:nvPicPr>
            <p:cNvPr id="131" name="Google Shape;131;p5"/>
            <p:cNvPicPr preferRelativeResize="0"/>
            <p:nvPr/>
          </p:nvPicPr>
          <p:blipFill rotWithShape="1">
            <a:blip r:embed="rId3">
              <a:alphaModFix/>
            </a:blip>
            <a:srcRect r="75407"/>
            <a:stretch/>
          </p:blipFill>
          <p:spPr>
            <a:xfrm>
              <a:off x="4979447" y="2233275"/>
              <a:ext cx="1802426" cy="237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5"/>
            <p:cNvPicPr preferRelativeResize="0"/>
            <p:nvPr/>
          </p:nvPicPr>
          <p:blipFill rotWithShape="1">
            <a:blip r:embed="rId3">
              <a:alphaModFix/>
            </a:blip>
            <a:srcRect l="64949" r="8380"/>
            <a:stretch/>
          </p:blipFill>
          <p:spPr>
            <a:xfrm>
              <a:off x="6781874" y="2233275"/>
              <a:ext cx="1954674" cy="2374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uild="p"/>
      <p:bldP spid="129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2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6000" i="1"/>
              <a:t>It starts and sticks with accountability</a:t>
            </a:r>
            <a:endParaRPr sz="60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/>
              <a:t>Accountability</a:t>
            </a:r>
            <a:endParaRPr sz="4000"/>
          </a:p>
        </p:txBody>
      </p:sp>
      <p:sp>
        <p:nvSpPr>
          <p:cNvPr id="561" name="Google Shape;561;p43"/>
          <p:cNvSpPr txBox="1">
            <a:spLocks noGrp="1"/>
          </p:cNvSpPr>
          <p:nvPr>
            <p:ph type="subTitle" idx="1"/>
          </p:nvPr>
        </p:nvSpPr>
        <p:spPr>
          <a:xfrm>
            <a:off x="152550" y="2715475"/>
            <a:ext cx="4271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800" i="1" dirty="0"/>
              <a:t>“Accountability breeds response-ability.” -Stephen Covey</a:t>
            </a:r>
            <a:endParaRPr sz="1800" i="1" dirty="0"/>
          </a:p>
        </p:txBody>
      </p:sp>
      <p:sp>
        <p:nvSpPr>
          <p:cNvPr id="562" name="Google Shape;562;p43"/>
          <p:cNvSpPr txBox="1">
            <a:spLocks noGrp="1"/>
          </p:cNvSpPr>
          <p:nvPr>
            <p:ph type="body" idx="2"/>
          </p:nvPr>
        </p:nvSpPr>
        <p:spPr>
          <a:xfrm>
            <a:off x="4777625" y="108075"/>
            <a:ext cx="4271100" cy="4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Architectural Decision Records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Who decided what?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Link approval to real $ numbers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Who approved this?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Link real $ numbers to actual work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Who implemented this?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Use an Accountability Framework 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RACI, DACI, etc.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Assign Ownership Responsibility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Auditing Policy and Schedule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Regular Cleanup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df7bc62a2d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599" y="856837"/>
            <a:ext cx="4812801" cy="3429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8" name="Google Shape;568;g2df7bc62a2d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49" y="318500"/>
            <a:ext cx="2533650" cy="2190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9" name="Google Shape;569;g2df7bc62a2d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000" y="4674863"/>
            <a:ext cx="2533650" cy="24323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Discord</a:t>
            </a:r>
            <a:endParaRPr/>
          </a:p>
        </p:txBody>
      </p:sp>
      <p:pic>
        <p:nvPicPr>
          <p:cNvPr id="575" name="Google Shape;57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2350" y="1562111"/>
            <a:ext cx="2019300" cy="2019300"/>
          </a:xfrm>
          <a:prstGeom prst="rect">
            <a:avLst/>
          </a:prstGeom>
          <a:noFill/>
          <a:ln w="28575" cap="flat" cmpd="sng">
            <a:solidFill>
              <a:srgbClr val="161E2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6" name="Google Shape;576;p4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dirty="0"/>
              <a:t>Come hang out!</a:t>
            </a:r>
            <a:endParaRPr dirty="0"/>
          </a:p>
        </p:txBody>
      </p:sp>
      <p:pic>
        <p:nvPicPr>
          <p:cNvPr id="577" name="Google Shape;577;p46"/>
          <p:cNvPicPr preferRelativeResize="0"/>
          <p:nvPr/>
        </p:nvPicPr>
        <p:blipFill rotWithShape="1">
          <a:blip r:embed="rId4">
            <a:alphaModFix/>
          </a:blip>
          <a:srcRect l="13008" t="25263" r="13287" b="23357"/>
          <a:stretch/>
        </p:blipFill>
        <p:spPr>
          <a:xfrm>
            <a:off x="7912650" y="0"/>
            <a:ext cx="1231349" cy="85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33066" y="126123"/>
            <a:ext cx="4045200" cy="86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/>
              <a:t>Think Concise</a:t>
            </a:r>
            <a:endParaRPr sz="4000"/>
          </a:p>
        </p:txBody>
      </p:sp>
      <p:sp>
        <p:nvSpPr>
          <p:cNvPr id="138" name="Google Shape;138;p6"/>
          <p:cNvSpPr txBox="1">
            <a:spLocks noGrp="1"/>
          </p:cNvSpPr>
          <p:nvPr>
            <p:ph type="subTitle" idx="1"/>
          </p:nvPr>
        </p:nvSpPr>
        <p:spPr>
          <a:xfrm>
            <a:off x="297031" y="4041794"/>
            <a:ext cx="4045200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Less is more</a:t>
            </a:r>
            <a:endParaRPr i="1" dirty="0"/>
          </a:p>
        </p:txBody>
      </p:sp>
      <p:sp>
        <p:nvSpPr>
          <p:cNvPr id="139" name="Google Shape;139;p6"/>
          <p:cNvSpPr txBox="1">
            <a:spLocks noGrp="1"/>
          </p:cNvSpPr>
          <p:nvPr>
            <p:ph type="body" idx="2"/>
          </p:nvPr>
        </p:nvSpPr>
        <p:spPr>
          <a:xfrm>
            <a:off x="4939500" y="990275"/>
            <a:ext cx="3837000" cy="2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Region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Stack/Service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Component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Environment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Variant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Business Unit</a:t>
            </a:r>
            <a:endParaRPr dirty="0"/>
          </a:p>
        </p:txBody>
      </p:sp>
      <p:pic>
        <p:nvPicPr>
          <p:cNvPr id="140" name="Google Shape;140;p6" descr="Close up of bullsey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947" y="1231963"/>
            <a:ext cx="4019361" cy="26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f93a54b21_0_26"/>
          <p:cNvSpPr txBox="1">
            <a:spLocks noGrp="1"/>
          </p:cNvSpPr>
          <p:nvPr>
            <p:ph type="title"/>
          </p:nvPr>
        </p:nvSpPr>
        <p:spPr>
          <a:xfrm>
            <a:off x="265500" y="364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Cost Reporting Starts with Tags</a:t>
            </a:r>
            <a:endParaRPr/>
          </a:p>
        </p:txBody>
      </p:sp>
      <p:sp>
        <p:nvSpPr>
          <p:cNvPr id="146" name="Google Shape;146;g2df93a54b21_0_26"/>
          <p:cNvSpPr txBox="1">
            <a:spLocks noGrp="1"/>
          </p:cNvSpPr>
          <p:nvPr>
            <p:ph type="subTitle" idx="1"/>
          </p:nvPr>
        </p:nvSpPr>
        <p:spPr>
          <a:xfrm>
            <a:off x="132750" y="2796050"/>
            <a:ext cx="43107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Tags allow reporting on AWS usage</a:t>
            </a:r>
            <a:endParaRPr i="1" dirty="0"/>
          </a:p>
        </p:txBody>
      </p:sp>
      <p:sp>
        <p:nvSpPr>
          <p:cNvPr id="147" name="Google Shape;147;g2df93a54b21_0_26"/>
          <p:cNvSpPr txBox="1">
            <a:spLocks noGrp="1"/>
          </p:cNvSpPr>
          <p:nvPr>
            <p:ph type="body" idx="2"/>
          </p:nvPr>
        </p:nvSpPr>
        <p:spPr>
          <a:xfrm>
            <a:off x="4939500" y="260915"/>
            <a:ext cx="38370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Good coverage is required for accurate, effective cost reporting and monitoring.</a:t>
            </a:r>
            <a:endParaRPr dirty="0"/>
          </a:p>
        </p:txBody>
      </p:sp>
      <p:pic>
        <p:nvPicPr>
          <p:cNvPr id="148" name="Google Shape;148;g2df93a54b2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659" y="2287778"/>
            <a:ext cx="3492679" cy="27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  <p:bldP spid="147" grpId="0" build="p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1052</Words>
  <Application>Microsoft Macintosh PowerPoint</Application>
  <PresentationFormat>On-screen Show (16:9)</PresentationFormat>
  <Paragraphs>254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PT Serif</vt:lpstr>
      <vt:lpstr>Simple Light</vt:lpstr>
      <vt:lpstr>Optimizing Your AWS Bill: Strategies for Reducing Costs and Maximizing ROI</vt:lpstr>
      <vt:lpstr>Introductions</vt:lpstr>
      <vt:lpstr>PowerPoint Presentation</vt:lpstr>
      <vt:lpstr>PowerPoint Presentation</vt:lpstr>
      <vt:lpstr>PowerPoint Presentation</vt:lpstr>
      <vt:lpstr>Categorize with Tags</vt:lpstr>
      <vt:lpstr>Cost Reporting Starts with Tags</vt:lpstr>
      <vt:lpstr>Think Concise</vt:lpstr>
      <vt:lpstr>Cost Reporting Starts with Tags</vt:lpstr>
      <vt:lpstr>Review by Tag</vt:lpstr>
      <vt:lpstr>PowerPoint Presentation</vt:lpstr>
      <vt:lpstr>PowerPoint Presentation</vt:lpstr>
      <vt:lpstr>Monitoring and Reporting</vt:lpstr>
      <vt:lpstr>Compute Savings</vt:lpstr>
      <vt:lpstr>PowerPoint Presentation</vt:lpstr>
      <vt:lpstr>Provides Right Sizing Recommendations EC2 ECS Lambda</vt:lpstr>
      <vt:lpstr>PowerPoint Presentation</vt:lpstr>
      <vt:lpstr>Instance Considerations</vt:lpstr>
      <vt:lpstr>Unlimited Mode (t*) Considerations</vt:lpstr>
      <vt:lpstr>PowerPoint Presentation</vt:lpstr>
      <vt:lpstr>EBS Right Sizing</vt:lpstr>
      <vt:lpstr>Downsizing Non Prod</vt:lpstr>
      <vt:lpstr>Turn Off Non Prod</vt:lpstr>
      <vt:lpstr>Stop Running Windows!</vt:lpstr>
      <vt:lpstr>Dedicated Hosts and Instances</vt:lpstr>
      <vt:lpstr> Try ARM Workloads </vt:lpstr>
      <vt:lpstr>Stop Running EC2!</vt:lpstr>
      <vt:lpstr>Bursty Workloads</vt:lpstr>
      <vt:lpstr>Optimize Lambda with Power Tuning</vt:lpstr>
      <vt:lpstr>Lightsail</vt:lpstr>
      <vt:lpstr>Data Services Savings</vt:lpstr>
      <vt:lpstr>RDS Observability Metrics</vt:lpstr>
      <vt:lpstr>RDS Query Optimization</vt:lpstr>
      <vt:lpstr>RDS Instance Updates</vt:lpstr>
      <vt:lpstr>DevOps Guru for RDS</vt:lpstr>
      <vt:lpstr>PowerPoint Presentation</vt:lpstr>
      <vt:lpstr>PowerPoint Presentation</vt:lpstr>
      <vt:lpstr>Stop Running MSSQL!</vt:lpstr>
      <vt:lpstr>Aurora</vt:lpstr>
      <vt:lpstr>Aurora Serverless</vt:lpstr>
      <vt:lpstr>Redshift</vt:lpstr>
      <vt:lpstr>Redshift Distribution Styles </vt:lpstr>
      <vt:lpstr>Redshift</vt:lpstr>
      <vt:lpstr>Redshift Workload Management (WLM)</vt:lpstr>
      <vt:lpstr>Redshift Serverless</vt:lpstr>
      <vt:lpstr>Standard SQL for S3</vt:lpstr>
      <vt:lpstr>Standard SQL for S3</vt:lpstr>
      <vt:lpstr>Network Savings</vt:lpstr>
      <vt:lpstr>Networking Considerations</vt:lpstr>
      <vt:lpstr>Network Endpoints</vt:lpstr>
      <vt:lpstr>VPC Savings</vt:lpstr>
      <vt:lpstr>Backups, Logging and S3</vt:lpstr>
      <vt:lpstr>Backups</vt:lpstr>
      <vt:lpstr>Logging</vt:lpstr>
      <vt:lpstr>S3</vt:lpstr>
      <vt:lpstr>PowerPoint Presentation</vt:lpstr>
      <vt:lpstr>S3</vt:lpstr>
      <vt:lpstr>Tools</vt:lpstr>
      <vt:lpstr>AWS Tools</vt:lpstr>
      <vt:lpstr>3rd Party Tools</vt:lpstr>
      <vt:lpstr>Purchasing Options</vt:lpstr>
      <vt:lpstr>Spot Instances</vt:lpstr>
      <vt:lpstr>Reserved Instances</vt:lpstr>
      <vt:lpstr>Compute Savings Plans</vt:lpstr>
      <vt:lpstr>EC2 Instance Savings Plans</vt:lpstr>
      <vt:lpstr>SageMaker Savings Plans</vt:lpstr>
      <vt:lpstr>PowerPoint Presentation</vt:lpstr>
      <vt:lpstr>Plan Realistically</vt:lpstr>
      <vt:lpstr>Audit Timing</vt:lpstr>
      <vt:lpstr>It starts and sticks with accountability</vt:lpstr>
      <vt:lpstr>Accountability</vt:lpstr>
      <vt:lpstr>PowerPoint Presentation</vt:lpstr>
      <vt:lpstr>Discord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Justin Wheeler</cp:lastModifiedBy>
  <cp:revision>6</cp:revision>
  <dcterms:modified xsi:type="dcterms:W3CDTF">2024-05-28T14:23:13Z</dcterms:modified>
</cp:coreProperties>
</file>